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81" r:id="rId3"/>
    <p:sldId id="260" r:id="rId4"/>
    <p:sldId id="259" r:id="rId5"/>
    <p:sldId id="268" r:id="rId6"/>
    <p:sldId id="270" r:id="rId7"/>
    <p:sldId id="269" r:id="rId8"/>
    <p:sldId id="263" r:id="rId9"/>
    <p:sldId id="267" r:id="rId10"/>
    <p:sldId id="266" r:id="rId11"/>
    <p:sldId id="265" r:id="rId12"/>
    <p:sldId id="264" r:id="rId13"/>
    <p:sldId id="261" r:id="rId14"/>
    <p:sldId id="262" r:id="rId15"/>
    <p:sldId id="271" r:id="rId16"/>
    <p:sldId id="272" r:id="rId17"/>
    <p:sldId id="273" r:id="rId18"/>
    <p:sldId id="274" r:id="rId19"/>
    <p:sldId id="275" r:id="rId20"/>
    <p:sldId id="279" r:id="rId21"/>
    <p:sldId id="280" r:id="rId22"/>
    <p:sldId id="276"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A32CF0C-520C-4969-BA60-F3E6E27A8AE7}">
          <p14:sldIdLst>
            <p14:sldId id="256"/>
            <p14:sldId id="281"/>
            <p14:sldId id="260"/>
            <p14:sldId id="259"/>
            <p14:sldId id="268"/>
            <p14:sldId id="270"/>
            <p14:sldId id="269"/>
            <p14:sldId id="263"/>
            <p14:sldId id="267"/>
            <p14:sldId id="266"/>
            <p14:sldId id="265"/>
            <p14:sldId id="264"/>
            <p14:sldId id="261"/>
            <p14:sldId id="262"/>
            <p14:sldId id="271"/>
            <p14:sldId id="272"/>
            <p14:sldId id="273"/>
            <p14:sldId id="274"/>
            <p14:sldId id="275"/>
            <p14:sldId id="279"/>
            <p14:sldId id="280"/>
            <p14:sldId id="27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30" autoAdjust="0"/>
    <p:restoredTop sz="94723" autoAdjust="0"/>
  </p:normalViewPr>
  <p:slideViewPr>
    <p:cSldViewPr>
      <p:cViewPr>
        <p:scale>
          <a:sx n="80" d="100"/>
          <a:sy n="80" d="100"/>
        </p:scale>
        <p:origin x="-576" y="-9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6F08CD-F277-4B46-AFEE-28FAFA7E8719}" type="datetimeFigureOut">
              <a:rPr lang="en-US" smtClean="0"/>
              <a:t>9/18/2018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C12EE3-9DB5-4359-978B-094F5A985F1F}" type="slidenum">
              <a:rPr lang="en-US" smtClean="0"/>
              <a:t>‹#›</a:t>
            </a:fld>
            <a:endParaRPr lang="en-US"/>
          </a:p>
        </p:txBody>
      </p:sp>
    </p:spTree>
    <p:extLst>
      <p:ext uri="{BB962C8B-B14F-4D97-AF65-F5344CB8AC3E}">
        <p14:creationId xmlns:p14="http://schemas.microsoft.com/office/powerpoint/2010/main" val="4112266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C12EE3-9DB5-4359-978B-094F5A985F1F}" type="slidenum">
              <a:rPr lang="en-US" smtClean="0"/>
              <a:t>3</a:t>
            </a:fld>
            <a:endParaRPr lang="en-US"/>
          </a:p>
        </p:txBody>
      </p:sp>
    </p:spTree>
    <p:extLst>
      <p:ext uri="{BB962C8B-B14F-4D97-AF65-F5344CB8AC3E}">
        <p14:creationId xmlns:p14="http://schemas.microsoft.com/office/powerpoint/2010/main" val="172485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788887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662103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420298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387721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339689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A63A21-54ED-4777-AF24-67648E342DA5}"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204654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A63A21-54ED-4777-AF24-67648E342DA5}" type="datetimeFigureOut">
              <a:rPr lang="en-US" smtClean="0"/>
              <a:t>9/18/2018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204777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A63A21-54ED-4777-AF24-67648E342DA5}" type="datetimeFigureOut">
              <a:rPr lang="en-US" smtClean="0"/>
              <a:t>9/18/2018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136375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63A21-54ED-4777-AF24-67648E342DA5}" type="datetimeFigureOut">
              <a:rPr lang="en-US" smtClean="0"/>
              <a:t>9/18/2018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42161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63A21-54ED-4777-AF24-67648E342DA5}"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96442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63A21-54ED-4777-AF24-67648E342DA5}"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23303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0A63A21-54ED-4777-AF24-67648E342DA5}" type="datetimeFigureOut">
              <a:rPr lang="en-US" smtClean="0"/>
              <a:t>9/18/2018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51F364B-68EC-444A-9CC0-92EB0533ED2A}" type="slidenum">
              <a:rPr lang="en-US" smtClean="0"/>
              <a:t>‹#›</a:t>
            </a:fld>
            <a:endParaRPr lang="en-US"/>
          </a:p>
        </p:txBody>
      </p:sp>
    </p:spTree>
    <p:extLst>
      <p:ext uri="{BB962C8B-B14F-4D97-AF65-F5344CB8AC3E}">
        <p14:creationId xmlns:p14="http://schemas.microsoft.com/office/powerpoint/2010/main" val="558622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mailto:Zach@aminstitute.net" TargetMode="External"/><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networx.com/article/programmable-thermostats"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coolcosmos.ipac.caltech.edu/cosmic_classroom/light_lessons/thermal/transfer.html" TargetMode="External"/><Relationship Id="rId7"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p:cNvPicPr>
          <p:nvPr/>
        </p:nvPicPr>
        <p:blipFill rotWithShape="1">
          <a:blip r:embed="rId2" cstate="print">
            <a:extLst>
              <a:ext uri="{28A0092B-C50C-407E-A947-70E740481C1C}">
                <a14:useLocalDpi xmlns:a14="http://schemas.microsoft.com/office/drawing/2010/main" val="0"/>
              </a:ext>
            </a:extLst>
          </a:blip>
          <a:srcRect b="9638"/>
          <a:stretch/>
        </p:blipFill>
        <p:spPr>
          <a:xfrm>
            <a:off x="-5509" y="0"/>
            <a:ext cx="9155019" cy="5143500"/>
          </a:xfrm>
          <a:prstGeom prst="rect">
            <a:avLst/>
          </a:prstGeom>
        </p:spPr>
      </p:pic>
      <p:sp>
        <p:nvSpPr>
          <p:cNvPr id="12" name="Round Diagonal Corner Rectangle 11"/>
          <p:cNvSpPr/>
          <p:nvPr/>
        </p:nvSpPr>
        <p:spPr>
          <a:xfrm>
            <a:off x="341160" y="393513"/>
            <a:ext cx="8536517" cy="4229100"/>
          </a:xfrm>
          <a:prstGeom prst="round2DiagRect">
            <a:avLst/>
          </a:prstGeom>
          <a:solidFill>
            <a:schemeClr val="bg1">
              <a:lumMod val="95000"/>
              <a:alpha val="96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7418" y="742950"/>
            <a:ext cx="9144000" cy="1200329"/>
          </a:xfrm>
          <a:prstGeom prst="rect">
            <a:avLst/>
          </a:prstGeom>
          <a:noFill/>
        </p:spPr>
        <p:txBody>
          <a:bodyPr wrap="square" rtlCol="0">
            <a:spAutoFit/>
          </a:bodyPr>
          <a:lstStyle/>
          <a:p>
            <a:pPr algn="ctr"/>
            <a:r>
              <a:rPr lang="en-US" sz="7200" spc="600" dirty="0" smtClean="0">
                <a:latin typeface="Britannic Bold" panose="020B0903060703020204" pitchFamily="34" charset="0"/>
              </a:rPr>
              <a:t>WELCOME</a:t>
            </a:r>
            <a:endParaRPr lang="en-US" sz="6600" spc="600" dirty="0">
              <a:latin typeface="Britannic Bold" panose="020B0903060703020204" pitchFamily="34" charset="0"/>
            </a:endParaRPr>
          </a:p>
        </p:txBody>
      </p:sp>
      <p:sp>
        <p:nvSpPr>
          <p:cNvPr id="15" name="TextBox 14"/>
          <p:cNvSpPr txBox="1"/>
          <p:nvPr/>
        </p:nvSpPr>
        <p:spPr>
          <a:xfrm>
            <a:off x="40174" y="2192000"/>
            <a:ext cx="9149509" cy="1446550"/>
          </a:xfrm>
          <a:prstGeom prst="rect">
            <a:avLst/>
          </a:prstGeom>
          <a:noFill/>
        </p:spPr>
        <p:txBody>
          <a:bodyPr wrap="square" rtlCol="0">
            <a:spAutoFit/>
          </a:bodyPr>
          <a:lstStyle/>
          <a:p>
            <a:pPr algn="ctr"/>
            <a:r>
              <a:rPr lang="en-US" sz="4400" spc="300" dirty="0" smtClean="0">
                <a:latin typeface="Chaparral Pro" pitchFamily="18" charset="0"/>
              </a:rPr>
              <a:t>30</a:t>
            </a:r>
            <a:r>
              <a:rPr lang="en-US" sz="4400" spc="300" baseline="30000" dirty="0" smtClean="0">
                <a:latin typeface="Chaparral Pro" pitchFamily="18" charset="0"/>
              </a:rPr>
              <a:t>th</a:t>
            </a:r>
            <a:r>
              <a:rPr lang="en-US" sz="4400" spc="300" dirty="0" smtClean="0">
                <a:latin typeface="Chaparral Pro" pitchFamily="18" charset="0"/>
              </a:rPr>
              <a:t> Annual </a:t>
            </a:r>
          </a:p>
          <a:p>
            <a:pPr algn="ctr"/>
            <a:r>
              <a:rPr lang="en-US" sz="4400" spc="300" dirty="0" smtClean="0">
                <a:latin typeface="Chaparral Pro" pitchFamily="18" charset="0"/>
              </a:rPr>
              <a:t>Convention &amp; Trade Show</a:t>
            </a:r>
            <a:endParaRPr lang="en-US" sz="4400" spc="300" dirty="0">
              <a:latin typeface="Chaparral Pro" pitchFamily="18" charset="0"/>
            </a:endParaRPr>
          </a:p>
        </p:txBody>
      </p:sp>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943350"/>
            <a:ext cx="190782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36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1D07AA33-8FE9-4758-8FA0-7674C5F3008B}"/>
              </a:ext>
            </a:extLst>
          </p:cNvPr>
          <p:cNvSpPr txBox="1">
            <a:spLocks/>
          </p:cNvSpPr>
          <p:nvPr/>
        </p:nvSpPr>
        <p:spPr>
          <a:xfrm>
            <a:off x="304801" y="744335"/>
            <a:ext cx="3066937" cy="8915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effectLst>
                  <a:outerShdw blurRad="38100" dist="38100" dir="2700000" algn="tl">
                    <a:srgbClr val="000000">
                      <a:alpha val="43137"/>
                    </a:srgbClr>
                  </a:outerShdw>
                </a:effectLst>
              </a:rPr>
              <a:t>Refrigerant lines</a:t>
            </a:r>
          </a:p>
        </p:txBody>
      </p:sp>
      <p:sp>
        <p:nvSpPr>
          <p:cNvPr id="7" name="Content Placeholder 2">
            <a:extLst>
              <a:ext uri="{FF2B5EF4-FFF2-40B4-BE49-F238E27FC236}">
                <a16:creationId xmlns:a16="http://schemas.microsoft.com/office/drawing/2014/main" xmlns="" id="{73AAF3C8-08E6-4088-B20A-E581C5408E37}"/>
              </a:ext>
            </a:extLst>
          </p:cNvPr>
          <p:cNvSpPr txBox="1">
            <a:spLocks/>
          </p:cNvSpPr>
          <p:nvPr/>
        </p:nvSpPr>
        <p:spPr>
          <a:xfrm>
            <a:off x="381000" y="1943100"/>
            <a:ext cx="3063765" cy="2447405"/>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a:solidFill>
                  <a:schemeClr val="tx1"/>
                </a:solidFill>
              </a:rPr>
              <a:t>The refrigerant lines carry a refrigerant substance to the condensing unit vaporized in the form of a gas, and return it to the evaporator coil in liquid form. These "lines" are actually narrow tubes manufactured from a durable heat- and cold-resistant metal such as copper or aluminum.</a:t>
            </a:r>
          </a:p>
        </p:txBody>
      </p:sp>
      <p:pic>
        <p:nvPicPr>
          <p:cNvPr id="8" name="Picture 7" descr="A picture containing indoor&#10;&#10;Description generated with high confidence">
            <a:extLst>
              <a:ext uri="{FF2B5EF4-FFF2-40B4-BE49-F238E27FC236}">
                <a16:creationId xmlns:a16="http://schemas.microsoft.com/office/drawing/2014/main" xmlns="" id="{E260C9FB-3268-4355-B5D3-38F13EDE5F3A}"/>
              </a:ext>
            </a:extLst>
          </p:cNvPr>
          <p:cNvPicPr>
            <a:picLocks noChangeAspect="1"/>
          </p:cNvPicPr>
          <p:nvPr/>
        </p:nvPicPr>
        <p:blipFill rotWithShape="1">
          <a:blip r:embed="rId3"/>
          <a:srcRect r="5872" b="13622"/>
          <a:stretch/>
        </p:blipFill>
        <p:spPr>
          <a:xfrm>
            <a:off x="3733800" y="1221688"/>
            <a:ext cx="5257800" cy="3187478"/>
          </a:xfrm>
          <a:prstGeom prst="rect">
            <a:avLst/>
          </a:prstGeom>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24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83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BAE46B6D-0036-48CD-9842-4EA3EE7EBF20}"/>
              </a:ext>
            </a:extLst>
          </p:cNvPr>
          <p:cNvSpPr txBox="1">
            <a:spLocks/>
          </p:cNvSpPr>
          <p:nvPr/>
        </p:nvSpPr>
        <p:spPr>
          <a:xfrm>
            <a:off x="707136" y="0"/>
            <a:ext cx="7729728" cy="8915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effectLst>
                  <a:outerShdw blurRad="38100" dist="38100" dir="2700000" algn="tl">
                    <a:srgbClr val="000000">
                      <a:alpha val="43137"/>
                    </a:srgbClr>
                  </a:outerShdw>
                </a:effectLst>
              </a:rPr>
              <a:t>Filters</a:t>
            </a:r>
          </a:p>
        </p:txBody>
      </p:sp>
      <p:sp>
        <p:nvSpPr>
          <p:cNvPr id="7" name="Content Placeholder 2">
            <a:extLst>
              <a:ext uri="{FF2B5EF4-FFF2-40B4-BE49-F238E27FC236}">
                <a16:creationId xmlns:a16="http://schemas.microsoft.com/office/drawing/2014/main" xmlns="" id="{3E2C1492-04C4-4D85-A9A7-5226FECBA11A}"/>
              </a:ext>
            </a:extLst>
          </p:cNvPr>
          <p:cNvSpPr txBox="1">
            <a:spLocks/>
          </p:cNvSpPr>
          <p:nvPr/>
        </p:nvSpPr>
        <p:spPr>
          <a:xfrm>
            <a:off x="2209800" y="859402"/>
            <a:ext cx="4624890" cy="703724"/>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a:solidFill>
                  <a:schemeClr val="tx1"/>
                </a:solidFill>
              </a:rPr>
              <a:t>The filter is a porous device for removing impurities or solid particles from the air that passes through it.</a:t>
            </a:r>
          </a:p>
          <a:p>
            <a:endParaRPr lang="en-US" dirty="0"/>
          </a:p>
        </p:txBody>
      </p:sp>
      <p:pic>
        <p:nvPicPr>
          <p:cNvPr id="8" name="Picture 7">
            <a:extLst>
              <a:ext uri="{FF2B5EF4-FFF2-40B4-BE49-F238E27FC236}">
                <a16:creationId xmlns:a16="http://schemas.microsoft.com/office/drawing/2014/main" xmlns="" id="{5213703A-FD60-4ACF-ACF2-671FFD5CB88F}"/>
              </a:ext>
            </a:extLst>
          </p:cNvPr>
          <p:cNvPicPr>
            <a:picLocks noChangeAspect="1"/>
          </p:cNvPicPr>
          <p:nvPr/>
        </p:nvPicPr>
        <p:blipFill>
          <a:blip r:embed="rId3"/>
          <a:stretch>
            <a:fillRect/>
          </a:stretch>
        </p:blipFill>
        <p:spPr>
          <a:xfrm>
            <a:off x="571500" y="1887116"/>
            <a:ext cx="2857500" cy="2143125"/>
          </a:xfrm>
          <a:prstGeom prst="rect">
            <a:avLst/>
          </a:prstGeom>
        </p:spPr>
      </p:pic>
      <p:pic>
        <p:nvPicPr>
          <p:cNvPr id="9" name="Picture 8">
            <a:extLst>
              <a:ext uri="{FF2B5EF4-FFF2-40B4-BE49-F238E27FC236}">
                <a16:creationId xmlns:a16="http://schemas.microsoft.com/office/drawing/2014/main" xmlns="" id="{7655936C-7504-4709-88FE-A3D98891F8D7}"/>
              </a:ext>
            </a:extLst>
          </p:cNvPr>
          <p:cNvPicPr>
            <a:picLocks noChangeAspect="1"/>
          </p:cNvPicPr>
          <p:nvPr/>
        </p:nvPicPr>
        <p:blipFill>
          <a:blip r:embed="rId4"/>
          <a:stretch>
            <a:fillRect/>
          </a:stretch>
        </p:blipFill>
        <p:spPr>
          <a:xfrm>
            <a:off x="3352800" y="1887116"/>
            <a:ext cx="2857500" cy="2143125"/>
          </a:xfrm>
          <a:prstGeom prst="rect">
            <a:avLst/>
          </a:prstGeom>
        </p:spPr>
      </p:pic>
      <p:pic>
        <p:nvPicPr>
          <p:cNvPr id="10" name="Picture 9">
            <a:extLst>
              <a:ext uri="{FF2B5EF4-FFF2-40B4-BE49-F238E27FC236}">
                <a16:creationId xmlns:a16="http://schemas.microsoft.com/office/drawing/2014/main" xmlns="" id="{504176ED-9729-4FAB-B7F0-982A0617F11C}"/>
              </a:ext>
            </a:extLst>
          </p:cNvPr>
          <p:cNvPicPr>
            <a:picLocks noChangeAspect="1"/>
          </p:cNvPicPr>
          <p:nvPr/>
        </p:nvPicPr>
        <p:blipFill>
          <a:blip r:embed="rId5"/>
          <a:stretch>
            <a:fillRect/>
          </a:stretch>
        </p:blipFill>
        <p:spPr>
          <a:xfrm>
            <a:off x="6210300" y="1874287"/>
            <a:ext cx="2857500" cy="2143125"/>
          </a:xfrm>
          <a:prstGeom prst="rect">
            <a:avLst/>
          </a:prstGeom>
        </p:spPr>
      </p:pic>
      <p:sp>
        <p:nvSpPr>
          <p:cNvPr id="11" name="TextBox 10">
            <a:extLst>
              <a:ext uri="{FF2B5EF4-FFF2-40B4-BE49-F238E27FC236}">
                <a16:creationId xmlns:a16="http://schemas.microsoft.com/office/drawing/2014/main" xmlns="" id="{B6493548-DB18-45FB-8DC8-04D270CB070E}"/>
              </a:ext>
            </a:extLst>
          </p:cNvPr>
          <p:cNvSpPr txBox="1"/>
          <p:nvPr/>
        </p:nvSpPr>
        <p:spPr>
          <a:xfrm>
            <a:off x="601048" y="4047187"/>
            <a:ext cx="2309091" cy="369332"/>
          </a:xfrm>
          <a:prstGeom prst="rect">
            <a:avLst/>
          </a:prstGeom>
          <a:noFill/>
        </p:spPr>
        <p:txBody>
          <a:bodyPr wrap="square" rtlCol="0">
            <a:spAutoFit/>
          </a:bodyPr>
          <a:lstStyle/>
          <a:p>
            <a:r>
              <a:rPr lang="en-US" dirty="0"/>
              <a:t>Fiberglass MERV 5,  $3 </a:t>
            </a:r>
          </a:p>
        </p:txBody>
      </p:sp>
      <p:sp>
        <p:nvSpPr>
          <p:cNvPr id="12" name="TextBox 11">
            <a:extLst>
              <a:ext uri="{FF2B5EF4-FFF2-40B4-BE49-F238E27FC236}">
                <a16:creationId xmlns:a16="http://schemas.microsoft.com/office/drawing/2014/main" xmlns="" id="{E5EE995A-0008-4299-A70A-E17D06423A0E}"/>
              </a:ext>
            </a:extLst>
          </p:cNvPr>
          <p:cNvSpPr txBox="1"/>
          <p:nvPr/>
        </p:nvSpPr>
        <p:spPr>
          <a:xfrm>
            <a:off x="3055779" y="4020547"/>
            <a:ext cx="3032443" cy="369332"/>
          </a:xfrm>
          <a:prstGeom prst="rect">
            <a:avLst/>
          </a:prstGeom>
          <a:noFill/>
        </p:spPr>
        <p:txBody>
          <a:bodyPr wrap="square" rtlCol="0">
            <a:spAutoFit/>
          </a:bodyPr>
          <a:lstStyle/>
          <a:p>
            <a:r>
              <a:rPr lang="en-US" dirty="0"/>
              <a:t>Synthetic Pleated MERV 7,  $5</a:t>
            </a:r>
          </a:p>
        </p:txBody>
      </p:sp>
      <p:sp>
        <p:nvSpPr>
          <p:cNvPr id="13" name="TextBox 12">
            <a:extLst>
              <a:ext uri="{FF2B5EF4-FFF2-40B4-BE49-F238E27FC236}">
                <a16:creationId xmlns:a16="http://schemas.microsoft.com/office/drawing/2014/main" xmlns="" id="{403BEE65-F73F-462A-BAD0-E3C5C11A3DDA}"/>
              </a:ext>
            </a:extLst>
          </p:cNvPr>
          <p:cNvSpPr txBox="1"/>
          <p:nvPr/>
        </p:nvSpPr>
        <p:spPr>
          <a:xfrm>
            <a:off x="6058675" y="3989132"/>
            <a:ext cx="2995559" cy="369332"/>
          </a:xfrm>
          <a:prstGeom prst="rect">
            <a:avLst/>
          </a:prstGeom>
          <a:noFill/>
        </p:spPr>
        <p:txBody>
          <a:bodyPr wrap="square" rtlCol="0">
            <a:spAutoFit/>
          </a:bodyPr>
          <a:lstStyle/>
          <a:p>
            <a:r>
              <a:rPr lang="en-US" dirty="0"/>
              <a:t>Synthetic Pleated MERV 8,  $7</a:t>
            </a:r>
          </a:p>
        </p:txBody>
      </p:sp>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779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69EDF5C2-5CEA-44C7-A28C-D56B4D8E2D57}"/>
              </a:ext>
            </a:extLst>
          </p:cNvPr>
          <p:cNvSpPr txBox="1">
            <a:spLocks/>
          </p:cNvSpPr>
          <p:nvPr/>
        </p:nvSpPr>
        <p:spPr>
          <a:xfrm>
            <a:off x="228600" y="505585"/>
            <a:ext cx="3363974" cy="1296033"/>
          </a:xfrm>
          <a:prstGeom prst="rect">
            <a:avLst/>
          </a:prstGeom>
          <a:noFill/>
          <a:ln>
            <a:solidFill>
              <a:schemeClr val="bg1"/>
            </a:solidFill>
          </a:ln>
        </p:spPr>
        <p:txBody>
          <a:bodyPr vert="horz" wrap="square"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PTAC</a:t>
            </a:r>
          </a:p>
        </p:txBody>
      </p:sp>
      <p:sp>
        <p:nvSpPr>
          <p:cNvPr id="7" name="Content Placeholder 2">
            <a:extLst>
              <a:ext uri="{FF2B5EF4-FFF2-40B4-BE49-F238E27FC236}">
                <a16:creationId xmlns:a16="http://schemas.microsoft.com/office/drawing/2014/main" xmlns="" id="{F755EA61-3533-4E42-BE59-DA1BBCD1E7BC}"/>
              </a:ext>
            </a:extLst>
          </p:cNvPr>
          <p:cNvSpPr txBox="1">
            <a:spLocks/>
          </p:cNvSpPr>
          <p:nvPr/>
        </p:nvSpPr>
        <p:spPr>
          <a:xfrm>
            <a:off x="228600" y="2174493"/>
            <a:ext cx="3363974" cy="2561717"/>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tx1"/>
                </a:solidFill>
              </a:rPr>
              <a:t>A Packaged Terminal Air Conditioner (often abbreviated </a:t>
            </a:r>
            <a:r>
              <a:rPr lang="en-US" b="1" dirty="0">
                <a:solidFill>
                  <a:schemeClr val="tx1"/>
                </a:solidFill>
              </a:rPr>
              <a:t>PTAC</a:t>
            </a:r>
            <a:r>
              <a:rPr lang="en-US" dirty="0">
                <a:solidFill>
                  <a:schemeClr val="tx1"/>
                </a:solidFill>
              </a:rPr>
              <a:t>) is a type of self-contained heating and air conditioning system commonly found in hotels, motels, senior housing facilities, hospitals, condominiums, apartment buildings, add-on rooms &amp; sunrooms.</a:t>
            </a:r>
          </a:p>
        </p:txBody>
      </p:sp>
      <p:pic>
        <p:nvPicPr>
          <p:cNvPr id="8" name="Picture 7" descr="A picture containing air conditioner, appliance, sitting, wall&#10;&#10;Description generated with high confidence">
            <a:extLst>
              <a:ext uri="{FF2B5EF4-FFF2-40B4-BE49-F238E27FC236}">
                <a16:creationId xmlns:a16="http://schemas.microsoft.com/office/drawing/2014/main" xmlns="" id="{C8FC6C37-AA02-4F76-8473-51DE25199A51}"/>
              </a:ext>
            </a:extLst>
          </p:cNvPr>
          <p:cNvPicPr>
            <a:picLocks noChangeAspect="1"/>
          </p:cNvPicPr>
          <p:nvPr/>
        </p:nvPicPr>
        <p:blipFill>
          <a:blip r:embed="rId3"/>
          <a:stretch>
            <a:fillRect/>
          </a:stretch>
        </p:blipFill>
        <p:spPr>
          <a:xfrm>
            <a:off x="3663188" y="410338"/>
            <a:ext cx="5410199" cy="4057649"/>
          </a:xfrm>
          <a:prstGeom prst="rect">
            <a:avLst/>
          </a:prstGeom>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394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4AB4106D-D155-4927-B59F-6D928906A5D9}"/>
              </a:ext>
            </a:extLst>
          </p:cNvPr>
          <p:cNvSpPr txBox="1">
            <a:spLocks/>
          </p:cNvSpPr>
          <p:nvPr/>
        </p:nvSpPr>
        <p:spPr>
          <a:xfrm>
            <a:off x="381000" y="514350"/>
            <a:ext cx="3429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effectLst>
                  <a:outerShdw blurRad="38100" dist="38100" dir="2700000" algn="tl">
                    <a:srgbClr val="000000">
                      <a:alpha val="43137"/>
                    </a:srgbClr>
                  </a:outerShdw>
                </a:effectLst>
              </a:rPr>
              <a:t>Ductless </a:t>
            </a:r>
          </a:p>
          <a:p>
            <a:r>
              <a:rPr lang="en-US" sz="3600" b="1" dirty="0">
                <a:effectLst>
                  <a:outerShdw blurRad="38100" dist="38100" dir="2700000" algn="tl">
                    <a:srgbClr val="000000">
                      <a:alpha val="43137"/>
                    </a:srgbClr>
                  </a:outerShdw>
                </a:effectLst>
              </a:rPr>
              <a:t>mini-split</a:t>
            </a:r>
          </a:p>
        </p:txBody>
      </p:sp>
      <p:sp>
        <p:nvSpPr>
          <p:cNvPr id="7" name="Content Placeholder 2">
            <a:extLst>
              <a:ext uri="{FF2B5EF4-FFF2-40B4-BE49-F238E27FC236}">
                <a16:creationId xmlns:a16="http://schemas.microsoft.com/office/drawing/2014/main" xmlns="" id="{84AF0862-A9D8-49BB-A0EF-BCB26849B1F7}"/>
              </a:ext>
            </a:extLst>
          </p:cNvPr>
          <p:cNvSpPr txBox="1">
            <a:spLocks/>
          </p:cNvSpPr>
          <p:nvPr/>
        </p:nvSpPr>
        <p:spPr>
          <a:xfrm>
            <a:off x="379571" y="1769364"/>
            <a:ext cx="3659029" cy="3145536"/>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90000"/>
              </a:lnSpc>
            </a:pPr>
            <a:r>
              <a:rPr lang="en-US" sz="1400" dirty="0">
                <a:solidFill>
                  <a:schemeClr val="tx1"/>
                </a:solidFill>
              </a:rPr>
              <a:t>Mini-splits are heating and cooling </a:t>
            </a:r>
            <a:r>
              <a:rPr lang="en-US" sz="1400" u="sng" dirty="0">
                <a:solidFill>
                  <a:schemeClr val="tx1"/>
                </a:solidFill>
              </a:rPr>
              <a:t>systems</a:t>
            </a:r>
            <a:r>
              <a:rPr lang="en-US" sz="1400" dirty="0">
                <a:solidFill>
                  <a:schemeClr val="tx1"/>
                </a:solidFill>
              </a:rPr>
              <a:t> that allow you to control the temperatures in individual rooms or spaces.</a:t>
            </a:r>
          </a:p>
          <a:p>
            <a:pPr>
              <a:lnSpc>
                <a:spcPct val="90000"/>
              </a:lnSpc>
            </a:pPr>
            <a:r>
              <a:rPr lang="en-US" sz="1400" u="sng" dirty="0">
                <a:solidFill>
                  <a:schemeClr val="tx1"/>
                </a:solidFill>
              </a:rPr>
              <a:t>Mini-split</a:t>
            </a:r>
            <a:r>
              <a:rPr lang="en-US" sz="1400" dirty="0">
                <a:solidFill>
                  <a:schemeClr val="tx1"/>
                </a:solidFill>
              </a:rPr>
              <a:t> systems have two main components -- an outdoor compressor/condenser and an indoor air-handling unit(s) (evaporator). They are easy to install usually requiring only a three-inch hole through a wall for the conduit; which houses the power and communication cables, copper tubing, and a condensation drain line, linking the outdoor and indoor units.</a:t>
            </a:r>
          </a:p>
          <a:p>
            <a:pPr>
              <a:lnSpc>
                <a:spcPct val="90000"/>
              </a:lnSpc>
            </a:pPr>
            <a:r>
              <a:rPr lang="en-US" sz="1400" dirty="0">
                <a:solidFill>
                  <a:schemeClr val="tx1"/>
                </a:solidFill>
              </a:rPr>
              <a:t>Mini-split </a:t>
            </a:r>
            <a:r>
              <a:rPr lang="en-US" sz="1400" u="sng" dirty="0">
                <a:solidFill>
                  <a:schemeClr val="tx1"/>
                </a:solidFill>
              </a:rPr>
              <a:t>heat</a:t>
            </a:r>
            <a:r>
              <a:rPr lang="en-US" sz="1400" dirty="0">
                <a:solidFill>
                  <a:schemeClr val="tx1"/>
                </a:solidFill>
              </a:rPr>
              <a:t> pumps are not only great solutions for whole home or new constructions but make good retrofit add-ons to houses with “non-ducted” heating systems, such as hydronic (hot water heat), radiant panels, and space heaters (wood, kerosene, propane). They can also be a good choice for room additions where extending or installing distribution ductwork is not feasible, and energy efficient new homes that require only a small space </a:t>
            </a:r>
            <a:r>
              <a:rPr lang="en-US" sz="1400" u="sng" dirty="0">
                <a:solidFill>
                  <a:schemeClr val="tx1"/>
                </a:solidFill>
              </a:rPr>
              <a:t>conditioning</a:t>
            </a:r>
            <a:r>
              <a:rPr lang="en-US" sz="1400" dirty="0">
                <a:solidFill>
                  <a:schemeClr val="tx1"/>
                </a:solidFill>
              </a:rPr>
              <a:t> system.</a:t>
            </a:r>
          </a:p>
          <a:p>
            <a:pPr>
              <a:lnSpc>
                <a:spcPct val="90000"/>
              </a:lnSpc>
            </a:pPr>
            <a:endParaRPr lang="en-US" sz="1400" dirty="0"/>
          </a:p>
        </p:txBody>
      </p:sp>
      <p:pic>
        <p:nvPicPr>
          <p:cNvPr id="8" name="Picture 7" descr="A close up of a device&#10;&#10;Description generated with high confidence">
            <a:extLst>
              <a:ext uri="{FF2B5EF4-FFF2-40B4-BE49-F238E27FC236}">
                <a16:creationId xmlns:a16="http://schemas.microsoft.com/office/drawing/2014/main" xmlns="" id="{A711215A-3663-4C06-A722-FDE309C64E49}"/>
              </a:ext>
            </a:extLst>
          </p:cNvPr>
          <p:cNvPicPr>
            <a:picLocks noChangeAspect="1"/>
          </p:cNvPicPr>
          <p:nvPr/>
        </p:nvPicPr>
        <p:blipFill>
          <a:blip r:embed="rId3"/>
          <a:stretch>
            <a:fillRect/>
          </a:stretch>
        </p:blipFill>
        <p:spPr>
          <a:xfrm>
            <a:off x="4418170" y="457200"/>
            <a:ext cx="4268630" cy="3846264"/>
          </a:xfrm>
          <a:prstGeom prst="rect">
            <a:avLst/>
          </a:prstGeom>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406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6" y="-233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1A39EF12-38AF-42EA-BD76-799CFB1402CE}"/>
              </a:ext>
            </a:extLst>
          </p:cNvPr>
          <p:cNvSpPr txBox="1">
            <a:spLocks/>
          </p:cNvSpPr>
          <p:nvPr/>
        </p:nvSpPr>
        <p:spPr>
          <a:xfrm>
            <a:off x="690030" y="80010"/>
            <a:ext cx="7729728" cy="8915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What you need to know</a:t>
            </a:r>
          </a:p>
        </p:txBody>
      </p:sp>
      <p:sp>
        <p:nvSpPr>
          <p:cNvPr id="7" name="Content Placeholder 2">
            <a:extLst>
              <a:ext uri="{FF2B5EF4-FFF2-40B4-BE49-F238E27FC236}">
                <a16:creationId xmlns:a16="http://schemas.microsoft.com/office/drawing/2014/main" xmlns="" id="{803143B2-801F-4F73-A853-50426E3930F1}"/>
              </a:ext>
            </a:extLst>
          </p:cNvPr>
          <p:cNvSpPr txBox="1">
            <a:spLocks/>
          </p:cNvSpPr>
          <p:nvPr/>
        </p:nvSpPr>
        <p:spPr>
          <a:xfrm>
            <a:off x="87086" y="1028700"/>
            <a:ext cx="2198914" cy="385904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dirty="0">
                <a:solidFill>
                  <a:schemeClr val="tx1"/>
                </a:solidFill>
              </a:rPr>
              <a:t>Manufacturer </a:t>
            </a:r>
          </a:p>
          <a:p>
            <a:r>
              <a:rPr lang="en-US" sz="2800" dirty="0">
                <a:solidFill>
                  <a:schemeClr val="tx1"/>
                </a:solidFill>
              </a:rPr>
              <a:t>Date</a:t>
            </a:r>
          </a:p>
          <a:p>
            <a:r>
              <a:rPr lang="en-US" sz="2800" dirty="0">
                <a:solidFill>
                  <a:schemeClr val="tx1"/>
                </a:solidFill>
              </a:rPr>
              <a:t>Serial Number</a:t>
            </a:r>
          </a:p>
          <a:p>
            <a:r>
              <a:rPr lang="en-US" sz="2800" dirty="0">
                <a:solidFill>
                  <a:schemeClr val="tx1"/>
                </a:solidFill>
              </a:rPr>
              <a:t>Refrigerant Type</a:t>
            </a:r>
          </a:p>
        </p:txBody>
      </p:sp>
      <p:pic>
        <p:nvPicPr>
          <p:cNvPr id="9" name="Picture 8">
            <a:extLst>
              <a:ext uri="{FF2B5EF4-FFF2-40B4-BE49-F238E27FC236}">
                <a16:creationId xmlns:a16="http://schemas.microsoft.com/office/drawing/2014/main" xmlns="" id="{0B86FD25-DF77-4A95-A5DD-A816EFC7FFE4}"/>
              </a:ext>
            </a:extLst>
          </p:cNvPr>
          <p:cNvPicPr>
            <a:picLocks noChangeAspect="1"/>
          </p:cNvPicPr>
          <p:nvPr/>
        </p:nvPicPr>
        <p:blipFill rotWithShape="1">
          <a:blip r:embed="rId3"/>
          <a:srcRect l="54364" t="34818" r="1254" b="20613"/>
          <a:stretch/>
        </p:blipFill>
        <p:spPr>
          <a:xfrm>
            <a:off x="2390193" y="1001875"/>
            <a:ext cx="6677608" cy="3192920"/>
          </a:xfrm>
          <a:prstGeom prst="rect">
            <a:avLst/>
          </a:prstGeom>
        </p:spPr>
      </p:pic>
      <p:cxnSp>
        <p:nvCxnSpPr>
          <p:cNvPr id="10" name="Straight Connector 9">
            <a:extLst>
              <a:ext uri="{FF2B5EF4-FFF2-40B4-BE49-F238E27FC236}">
                <a16:creationId xmlns:a16="http://schemas.microsoft.com/office/drawing/2014/main" xmlns="" id="{86B09A89-A691-49BD-BDA5-5298D7ED872D}"/>
              </a:ext>
            </a:extLst>
          </p:cNvPr>
          <p:cNvCxnSpPr>
            <a:cxnSpLocks/>
          </p:cNvCxnSpPr>
          <p:nvPr/>
        </p:nvCxnSpPr>
        <p:spPr>
          <a:xfrm>
            <a:off x="2286000" y="1250698"/>
            <a:ext cx="3200400" cy="130100"/>
          </a:xfrm>
          <a:prstGeom prst="line">
            <a:avLst/>
          </a:prstGeom>
          <a:ln w="57150">
            <a:solidFill>
              <a:srgbClr val="74002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2822D67-8D00-4140-9C9D-686A4FC0F95E}"/>
              </a:ext>
            </a:extLst>
          </p:cNvPr>
          <p:cNvCxnSpPr>
            <a:cxnSpLocks/>
          </p:cNvCxnSpPr>
          <p:nvPr/>
        </p:nvCxnSpPr>
        <p:spPr>
          <a:xfrm flipV="1">
            <a:off x="1905000" y="2114551"/>
            <a:ext cx="1600200" cy="174989"/>
          </a:xfrm>
          <a:prstGeom prst="line">
            <a:avLst/>
          </a:prstGeom>
          <a:ln w="57150">
            <a:solidFill>
              <a:srgbClr val="740027"/>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95294284-E532-4EA5-A4E7-083F013CDCB9}"/>
              </a:ext>
            </a:extLst>
          </p:cNvPr>
          <p:cNvSpPr/>
          <p:nvPr/>
        </p:nvSpPr>
        <p:spPr>
          <a:xfrm>
            <a:off x="3657600" y="2609413"/>
            <a:ext cx="1581782" cy="279521"/>
          </a:xfrm>
          <a:prstGeom prst="ellipse">
            <a:avLst/>
          </a:prstGeom>
          <a:noFill/>
          <a:ln w="57150">
            <a:solidFill>
              <a:srgbClr val="740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4D514A2B-44FB-4EE7-B331-391D802177E2}"/>
              </a:ext>
            </a:extLst>
          </p:cNvPr>
          <p:cNvCxnSpPr>
            <a:cxnSpLocks/>
            <a:endCxn id="12" idx="2"/>
          </p:cNvCxnSpPr>
          <p:nvPr/>
        </p:nvCxnSpPr>
        <p:spPr>
          <a:xfrm flipV="1">
            <a:off x="1676400" y="2749174"/>
            <a:ext cx="1981200" cy="222626"/>
          </a:xfrm>
          <a:prstGeom prst="line">
            <a:avLst/>
          </a:prstGeom>
          <a:ln w="57150">
            <a:solidFill>
              <a:srgbClr val="740027"/>
            </a:solidFill>
          </a:ln>
        </p:spPr>
        <p:style>
          <a:lnRef idx="1">
            <a:schemeClr val="accent1"/>
          </a:lnRef>
          <a:fillRef idx="0">
            <a:schemeClr val="accent1"/>
          </a:fillRef>
          <a:effectRef idx="0">
            <a:schemeClr val="accent1"/>
          </a:effectRef>
          <a:fontRef idx="minor">
            <a:schemeClr val="tx1"/>
          </a:fontRef>
        </p:style>
      </p:cxnSp>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275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859"/>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3750CFF0-A585-4328-97D4-81D3305E2855}"/>
              </a:ext>
            </a:extLst>
          </p:cNvPr>
          <p:cNvPicPr>
            <a:picLocks noChangeAspect="1"/>
          </p:cNvPicPr>
          <p:nvPr/>
        </p:nvPicPr>
        <p:blipFill>
          <a:blip r:embed="rId3"/>
          <a:stretch>
            <a:fillRect/>
          </a:stretch>
        </p:blipFill>
        <p:spPr>
          <a:xfrm>
            <a:off x="304801" y="914400"/>
            <a:ext cx="5409221" cy="3191168"/>
          </a:xfrm>
          <a:prstGeom prst="rect">
            <a:avLst/>
          </a:prstGeom>
        </p:spPr>
      </p:pic>
      <p:sp>
        <p:nvSpPr>
          <p:cNvPr id="15" name="Content Placeholder 2">
            <a:extLst>
              <a:ext uri="{FF2B5EF4-FFF2-40B4-BE49-F238E27FC236}">
                <a16:creationId xmlns:a16="http://schemas.microsoft.com/office/drawing/2014/main" xmlns="" id="{DB9C345C-786E-4B0E-A81B-589510980E46}"/>
              </a:ext>
            </a:extLst>
          </p:cNvPr>
          <p:cNvSpPr txBox="1">
            <a:spLocks/>
          </p:cNvSpPr>
          <p:nvPr/>
        </p:nvSpPr>
        <p:spPr>
          <a:xfrm>
            <a:off x="5897129" y="1200150"/>
            <a:ext cx="3063765" cy="2447405"/>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tx1"/>
                </a:solidFill>
              </a:rPr>
              <a:t>Useful Life Estimates</a:t>
            </a:r>
          </a:p>
          <a:p>
            <a:r>
              <a:rPr lang="en-US" dirty="0">
                <a:solidFill>
                  <a:schemeClr val="tx1"/>
                </a:solidFill>
              </a:rPr>
              <a:t>Remaining Useful Life</a:t>
            </a:r>
          </a:p>
          <a:p>
            <a:r>
              <a:rPr lang="en-US" dirty="0">
                <a:solidFill>
                  <a:schemeClr val="tx1"/>
                </a:solidFill>
              </a:rPr>
              <a:t>Warranty Specifics </a:t>
            </a:r>
          </a:p>
          <a:p>
            <a:r>
              <a:rPr lang="en-US" dirty="0">
                <a:solidFill>
                  <a:schemeClr val="tx1"/>
                </a:solidFill>
              </a:rPr>
              <a:t>60 day registered   extended warranty</a:t>
            </a:r>
          </a:p>
          <a:p>
            <a:endParaRPr lang="en-US" dirty="0"/>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64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8AE8E193-E763-414F-B363-5FC73617CE2C}"/>
              </a:ext>
            </a:extLst>
          </p:cNvPr>
          <p:cNvSpPr txBox="1">
            <a:spLocks/>
          </p:cNvSpPr>
          <p:nvPr/>
        </p:nvSpPr>
        <p:spPr>
          <a:xfrm>
            <a:off x="517791" y="244826"/>
            <a:ext cx="6779414" cy="8915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Maintenance Best Practices</a:t>
            </a:r>
          </a:p>
        </p:txBody>
      </p:sp>
      <p:pic>
        <p:nvPicPr>
          <p:cNvPr id="7" name="Content Placeholder 3">
            <a:extLst>
              <a:ext uri="{FF2B5EF4-FFF2-40B4-BE49-F238E27FC236}">
                <a16:creationId xmlns:a16="http://schemas.microsoft.com/office/drawing/2014/main" xmlns="" id="{5CF7864B-F6DE-4722-93E2-6A990940DDEB}"/>
              </a:ext>
            </a:extLst>
          </p:cNvPr>
          <p:cNvPicPr>
            <a:picLocks noChangeAspect="1"/>
          </p:cNvPicPr>
          <p:nvPr/>
        </p:nvPicPr>
        <p:blipFill>
          <a:blip r:embed="rId3"/>
          <a:stretch>
            <a:fillRect/>
          </a:stretch>
        </p:blipFill>
        <p:spPr>
          <a:xfrm>
            <a:off x="152400" y="1047750"/>
            <a:ext cx="5472560" cy="2509838"/>
          </a:xfrm>
          <a:prstGeom prst="rect">
            <a:avLst/>
          </a:prstGeom>
        </p:spPr>
      </p:pic>
      <p:pic>
        <p:nvPicPr>
          <p:cNvPr id="8" name="Picture 7">
            <a:extLst>
              <a:ext uri="{FF2B5EF4-FFF2-40B4-BE49-F238E27FC236}">
                <a16:creationId xmlns:a16="http://schemas.microsoft.com/office/drawing/2014/main" xmlns="" id="{7AAA7020-F7EA-4C73-9C15-72550DB571E4}"/>
              </a:ext>
            </a:extLst>
          </p:cNvPr>
          <p:cNvPicPr>
            <a:picLocks noChangeAspect="1"/>
          </p:cNvPicPr>
          <p:nvPr/>
        </p:nvPicPr>
        <p:blipFill>
          <a:blip r:embed="rId4"/>
          <a:stretch>
            <a:fillRect/>
          </a:stretch>
        </p:blipFill>
        <p:spPr>
          <a:xfrm>
            <a:off x="5387091" y="971306"/>
            <a:ext cx="3527402" cy="1809837"/>
          </a:xfrm>
          <a:prstGeom prst="rect">
            <a:avLst/>
          </a:prstGeom>
        </p:spPr>
      </p:pic>
      <p:pic>
        <p:nvPicPr>
          <p:cNvPr id="9" name="Picture 8">
            <a:extLst>
              <a:ext uri="{FF2B5EF4-FFF2-40B4-BE49-F238E27FC236}">
                <a16:creationId xmlns:a16="http://schemas.microsoft.com/office/drawing/2014/main" xmlns="" id="{7961D5C9-3F39-4A30-BC2D-80505C9ACA79}"/>
              </a:ext>
            </a:extLst>
          </p:cNvPr>
          <p:cNvPicPr>
            <a:picLocks noChangeAspect="1"/>
          </p:cNvPicPr>
          <p:nvPr/>
        </p:nvPicPr>
        <p:blipFill>
          <a:blip r:embed="rId5"/>
          <a:stretch>
            <a:fillRect/>
          </a:stretch>
        </p:blipFill>
        <p:spPr>
          <a:xfrm>
            <a:off x="5381667" y="2495550"/>
            <a:ext cx="3527402" cy="1892411"/>
          </a:xfrm>
          <a:prstGeom prst="rect">
            <a:avLst/>
          </a:prstGeom>
        </p:spPr>
      </p:pic>
      <p:sp>
        <p:nvSpPr>
          <p:cNvPr id="10" name="TextBox 9">
            <a:extLst>
              <a:ext uri="{FF2B5EF4-FFF2-40B4-BE49-F238E27FC236}">
                <a16:creationId xmlns:a16="http://schemas.microsoft.com/office/drawing/2014/main" xmlns="" id="{03AA50E6-3C53-4A01-B8FB-782B904C6AC6}"/>
              </a:ext>
            </a:extLst>
          </p:cNvPr>
          <p:cNvSpPr txBox="1"/>
          <p:nvPr/>
        </p:nvSpPr>
        <p:spPr>
          <a:xfrm>
            <a:off x="368722" y="3562350"/>
            <a:ext cx="2664402" cy="1477328"/>
          </a:xfrm>
          <a:prstGeom prst="rect">
            <a:avLst/>
          </a:prstGeom>
          <a:solidFill>
            <a:schemeClr val="bg2">
              <a:lumMod val="75000"/>
            </a:schemeClr>
          </a:solidFill>
        </p:spPr>
        <p:txBody>
          <a:bodyPr wrap="square" rtlCol="0">
            <a:spAutoFit/>
          </a:bodyPr>
          <a:lstStyle/>
          <a:p>
            <a:r>
              <a:rPr lang="en-US" dirty="0">
                <a:solidFill>
                  <a:schemeClr val="bg1"/>
                </a:solidFill>
              </a:rPr>
              <a:t>Trusted quality equipment</a:t>
            </a:r>
          </a:p>
          <a:p>
            <a:endParaRPr lang="en-US" dirty="0">
              <a:solidFill>
                <a:schemeClr val="bg1"/>
              </a:solidFill>
            </a:endParaRPr>
          </a:p>
          <a:p>
            <a:r>
              <a:rPr lang="en-US" dirty="0">
                <a:solidFill>
                  <a:schemeClr val="bg1"/>
                </a:solidFill>
              </a:rPr>
              <a:t>Standardized equipment</a:t>
            </a:r>
          </a:p>
          <a:p>
            <a:endParaRPr lang="en-US" dirty="0">
              <a:solidFill>
                <a:schemeClr val="bg1"/>
              </a:solidFill>
            </a:endParaRPr>
          </a:p>
          <a:p>
            <a:r>
              <a:rPr lang="en-US" dirty="0">
                <a:solidFill>
                  <a:schemeClr val="bg1"/>
                </a:solidFill>
              </a:rPr>
              <a:t>Annual Inspections</a:t>
            </a:r>
          </a:p>
        </p:txBody>
      </p:sp>
      <p:sp>
        <p:nvSpPr>
          <p:cNvPr id="11" name="TextBox 10">
            <a:extLst>
              <a:ext uri="{FF2B5EF4-FFF2-40B4-BE49-F238E27FC236}">
                <a16:creationId xmlns:a16="http://schemas.microsoft.com/office/drawing/2014/main" xmlns="" id="{8B84F52B-35FB-4237-8953-D5C4EA6F4E5D}"/>
              </a:ext>
            </a:extLst>
          </p:cNvPr>
          <p:cNvSpPr txBox="1"/>
          <p:nvPr/>
        </p:nvSpPr>
        <p:spPr>
          <a:xfrm>
            <a:off x="3048001" y="3562350"/>
            <a:ext cx="2149209" cy="1477328"/>
          </a:xfrm>
          <a:prstGeom prst="rect">
            <a:avLst/>
          </a:prstGeom>
          <a:solidFill>
            <a:schemeClr val="bg2">
              <a:lumMod val="75000"/>
            </a:schemeClr>
          </a:solidFill>
        </p:spPr>
        <p:txBody>
          <a:bodyPr wrap="square" rtlCol="0">
            <a:spAutoFit/>
          </a:bodyPr>
          <a:lstStyle/>
          <a:p>
            <a:r>
              <a:rPr lang="en-US" dirty="0">
                <a:solidFill>
                  <a:schemeClr val="bg1"/>
                </a:solidFill>
              </a:rPr>
              <a:t>Reliability</a:t>
            </a:r>
          </a:p>
          <a:p>
            <a:endParaRPr lang="en-US" dirty="0">
              <a:solidFill>
                <a:schemeClr val="bg1"/>
              </a:solidFill>
            </a:endParaRPr>
          </a:p>
          <a:p>
            <a:r>
              <a:rPr lang="en-US" dirty="0">
                <a:solidFill>
                  <a:schemeClr val="bg1"/>
                </a:solidFill>
              </a:rPr>
              <a:t>Serviceability</a:t>
            </a:r>
          </a:p>
          <a:p>
            <a:endParaRPr lang="en-US" dirty="0">
              <a:solidFill>
                <a:schemeClr val="bg1"/>
              </a:solidFill>
            </a:endParaRPr>
          </a:p>
          <a:p>
            <a:r>
              <a:rPr lang="en-US" dirty="0">
                <a:solidFill>
                  <a:schemeClr val="bg1"/>
                </a:solidFill>
              </a:rPr>
              <a:t>Performance </a:t>
            </a:r>
          </a:p>
        </p:txBody>
      </p:sp>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461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6" y="-2332"/>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60A92F6-C7C3-4479-A888-104BD242C910}"/>
              </a:ext>
            </a:extLst>
          </p:cNvPr>
          <p:cNvPicPr>
            <a:picLocks noChangeAspect="1"/>
          </p:cNvPicPr>
          <p:nvPr/>
        </p:nvPicPr>
        <p:blipFill>
          <a:blip r:embed="rId3"/>
          <a:stretch>
            <a:fillRect/>
          </a:stretch>
        </p:blipFill>
        <p:spPr>
          <a:xfrm>
            <a:off x="304801" y="235528"/>
            <a:ext cx="3654969" cy="2450522"/>
          </a:xfrm>
          <a:prstGeom prst="rect">
            <a:avLst/>
          </a:prstGeom>
        </p:spPr>
      </p:pic>
      <p:pic>
        <p:nvPicPr>
          <p:cNvPr id="7" name="Content Placeholder 3">
            <a:extLst>
              <a:ext uri="{FF2B5EF4-FFF2-40B4-BE49-F238E27FC236}">
                <a16:creationId xmlns:a16="http://schemas.microsoft.com/office/drawing/2014/main" xmlns="" id="{913403A3-EEE4-434C-AFCC-1E28E2D8E395}"/>
              </a:ext>
            </a:extLst>
          </p:cNvPr>
          <p:cNvPicPr>
            <a:picLocks noChangeAspect="1"/>
          </p:cNvPicPr>
          <p:nvPr/>
        </p:nvPicPr>
        <p:blipFill>
          <a:blip r:embed="rId4"/>
          <a:stretch>
            <a:fillRect/>
          </a:stretch>
        </p:blipFill>
        <p:spPr>
          <a:xfrm>
            <a:off x="4267201" y="402002"/>
            <a:ext cx="1910263" cy="1552023"/>
          </a:xfrm>
          <a:prstGeom prst="rect">
            <a:avLst/>
          </a:prstGeom>
        </p:spPr>
      </p:pic>
      <p:pic>
        <p:nvPicPr>
          <p:cNvPr id="8" name="Picture 7">
            <a:extLst>
              <a:ext uri="{FF2B5EF4-FFF2-40B4-BE49-F238E27FC236}">
                <a16:creationId xmlns:a16="http://schemas.microsoft.com/office/drawing/2014/main" xmlns="" id="{66CBE8EA-DB78-42C9-A114-BF2304BC42F1}"/>
              </a:ext>
            </a:extLst>
          </p:cNvPr>
          <p:cNvPicPr>
            <a:picLocks noChangeAspect="1"/>
          </p:cNvPicPr>
          <p:nvPr/>
        </p:nvPicPr>
        <p:blipFill rotWithShape="1">
          <a:blip r:embed="rId5"/>
          <a:srcRect b="11062"/>
          <a:stretch/>
        </p:blipFill>
        <p:spPr>
          <a:xfrm>
            <a:off x="228600" y="2857500"/>
            <a:ext cx="3735298" cy="2050473"/>
          </a:xfrm>
          <a:prstGeom prst="rect">
            <a:avLst/>
          </a:prstGeom>
        </p:spPr>
      </p:pic>
      <p:pic>
        <p:nvPicPr>
          <p:cNvPr id="9" name="Picture 8">
            <a:extLst>
              <a:ext uri="{FF2B5EF4-FFF2-40B4-BE49-F238E27FC236}">
                <a16:creationId xmlns:a16="http://schemas.microsoft.com/office/drawing/2014/main" xmlns="" id="{5BBE2DFC-CA4C-4C48-89CF-7D2252E7CCAC}"/>
              </a:ext>
            </a:extLst>
          </p:cNvPr>
          <p:cNvPicPr>
            <a:picLocks noChangeAspect="1"/>
          </p:cNvPicPr>
          <p:nvPr/>
        </p:nvPicPr>
        <p:blipFill>
          <a:blip r:embed="rId6"/>
          <a:stretch>
            <a:fillRect/>
          </a:stretch>
        </p:blipFill>
        <p:spPr>
          <a:xfrm>
            <a:off x="6410551" y="400835"/>
            <a:ext cx="1910263" cy="1552023"/>
          </a:xfrm>
          <a:prstGeom prst="rect">
            <a:avLst/>
          </a:prstGeom>
        </p:spPr>
      </p:pic>
      <p:sp>
        <p:nvSpPr>
          <p:cNvPr id="10" name="TextBox 9">
            <a:extLst>
              <a:ext uri="{FF2B5EF4-FFF2-40B4-BE49-F238E27FC236}">
                <a16:creationId xmlns:a16="http://schemas.microsoft.com/office/drawing/2014/main" xmlns="" id="{4819A745-1B54-4989-A3C2-2D63B9B3973E}"/>
              </a:ext>
            </a:extLst>
          </p:cNvPr>
          <p:cNvSpPr txBox="1"/>
          <p:nvPr/>
        </p:nvSpPr>
        <p:spPr>
          <a:xfrm>
            <a:off x="4641918" y="2264359"/>
            <a:ext cx="3071091" cy="2585323"/>
          </a:xfrm>
          <a:prstGeom prst="rect">
            <a:avLst/>
          </a:prstGeom>
          <a:noFill/>
        </p:spPr>
        <p:txBody>
          <a:bodyPr wrap="square" rtlCol="0">
            <a:spAutoFit/>
          </a:bodyPr>
          <a:lstStyle/>
          <a:p>
            <a:r>
              <a:rPr lang="en-US" b="1" dirty="0"/>
              <a:t>Vacuum</a:t>
            </a:r>
          </a:p>
          <a:p>
            <a:endParaRPr lang="en-US" b="1" dirty="0"/>
          </a:p>
          <a:p>
            <a:r>
              <a:rPr lang="en-US" b="1" dirty="0"/>
              <a:t>Low pressure hose (inside out)</a:t>
            </a:r>
          </a:p>
          <a:p>
            <a:endParaRPr lang="en-US" b="1" dirty="0"/>
          </a:p>
          <a:p>
            <a:r>
              <a:rPr lang="en-US" b="1" dirty="0"/>
              <a:t>Check Capacitor</a:t>
            </a:r>
          </a:p>
          <a:p>
            <a:endParaRPr lang="en-US" b="1" dirty="0"/>
          </a:p>
          <a:p>
            <a:r>
              <a:rPr lang="en-US" b="1" dirty="0"/>
              <a:t>Inspect Evaporator Fins</a:t>
            </a:r>
          </a:p>
          <a:p>
            <a:endParaRPr lang="en-US" b="1" dirty="0"/>
          </a:p>
          <a:p>
            <a:r>
              <a:rPr lang="en-US" b="1" dirty="0"/>
              <a:t>Professional Servicing</a:t>
            </a:r>
          </a:p>
        </p:txBody>
      </p:sp>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155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7"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05BAFD40-EF26-4258-BC4A-2B514E5E1622}"/>
              </a:ext>
            </a:extLst>
          </p:cNvPr>
          <p:cNvSpPr txBox="1">
            <a:spLocks/>
          </p:cNvSpPr>
          <p:nvPr/>
        </p:nvSpPr>
        <p:spPr>
          <a:xfrm>
            <a:off x="576072" y="80010"/>
            <a:ext cx="7729728" cy="8915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Technically Speaking</a:t>
            </a:r>
          </a:p>
        </p:txBody>
      </p:sp>
      <p:sp>
        <p:nvSpPr>
          <p:cNvPr id="7" name="Content Placeholder 2">
            <a:extLst>
              <a:ext uri="{FF2B5EF4-FFF2-40B4-BE49-F238E27FC236}">
                <a16:creationId xmlns:a16="http://schemas.microsoft.com/office/drawing/2014/main" xmlns="" id="{8278F72F-B195-49AB-8AEE-BF7E78F92E7F}"/>
              </a:ext>
            </a:extLst>
          </p:cNvPr>
          <p:cNvSpPr txBox="1">
            <a:spLocks/>
          </p:cNvSpPr>
          <p:nvPr/>
        </p:nvSpPr>
        <p:spPr>
          <a:xfrm>
            <a:off x="380677" y="1523986"/>
            <a:ext cx="4201991" cy="328249"/>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tx1"/>
                </a:solidFill>
              </a:rPr>
              <a:t>SEER- Seasonal Energy Efficiency Ratio</a:t>
            </a:r>
          </a:p>
        </p:txBody>
      </p:sp>
      <p:pic>
        <p:nvPicPr>
          <p:cNvPr id="8" name="Picture 7">
            <a:extLst>
              <a:ext uri="{FF2B5EF4-FFF2-40B4-BE49-F238E27FC236}">
                <a16:creationId xmlns:a16="http://schemas.microsoft.com/office/drawing/2014/main" xmlns="" id="{EAE9E13C-B51A-4DEB-A363-2E3333DEA962}"/>
              </a:ext>
            </a:extLst>
          </p:cNvPr>
          <p:cNvPicPr>
            <a:picLocks noChangeAspect="1"/>
          </p:cNvPicPr>
          <p:nvPr/>
        </p:nvPicPr>
        <p:blipFill rotWithShape="1">
          <a:blip r:embed="rId3"/>
          <a:srcRect l="3030" r="930"/>
          <a:stretch/>
        </p:blipFill>
        <p:spPr>
          <a:xfrm>
            <a:off x="4732621" y="2068961"/>
            <a:ext cx="4256532" cy="2232224"/>
          </a:xfrm>
          <a:prstGeom prst="rect">
            <a:avLst/>
          </a:prstGeom>
        </p:spPr>
      </p:pic>
      <p:pic>
        <p:nvPicPr>
          <p:cNvPr id="9" name="Picture 8">
            <a:extLst>
              <a:ext uri="{FF2B5EF4-FFF2-40B4-BE49-F238E27FC236}">
                <a16:creationId xmlns:a16="http://schemas.microsoft.com/office/drawing/2014/main" xmlns="" id="{67D3AD01-0F0A-46D2-9CAD-49531D9AB22F}"/>
              </a:ext>
            </a:extLst>
          </p:cNvPr>
          <p:cNvPicPr>
            <a:picLocks noChangeAspect="1"/>
          </p:cNvPicPr>
          <p:nvPr/>
        </p:nvPicPr>
        <p:blipFill>
          <a:blip r:embed="rId4"/>
          <a:stretch>
            <a:fillRect/>
          </a:stretch>
        </p:blipFill>
        <p:spPr>
          <a:xfrm>
            <a:off x="154847" y="2049653"/>
            <a:ext cx="4501896" cy="2697171"/>
          </a:xfrm>
          <a:prstGeom prst="rect">
            <a:avLst/>
          </a:prstGeom>
        </p:spPr>
      </p:pic>
      <p:sp>
        <p:nvSpPr>
          <p:cNvPr id="10" name="Content Placeholder 2">
            <a:extLst>
              <a:ext uri="{FF2B5EF4-FFF2-40B4-BE49-F238E27FC236}">
                <a16:creationId xmlns:a16="http://schemas.microsoft.com/office/drawing/2014/main" xmlns="" id="{354664FC-62BF-4873-B330-19A406E72AAE}"/>
              </a:ext>
            </a:extLst>
          </p:cNvPr>
          <p:cNvSpPr txBox="1">
            <a:spLocks/>
          </p:cNvSpPr>
          <p:nvPr/>
        </p:nvSpPr>
        <p:spPr>
          <a:xfrm>
            <a:off x="4800600" y="1633901"/>
            <a:ext cx="4671062" cy="3282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1"/>
                </a:solidFill>
              </a:rPr>
              <a:t>MERV- Minimum Efficiency Reporting Value</a:t>
            </a:r>
          </a:p>
        </p:txBody>
      </p:sp>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6686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 y="34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4">
            <a:extLst>
              <a:ext uri="{FF2B5EF4-FFF2-40B4-BE49-F238E27FC236}">
                <a16:creationId xmlns:a16="http://schemas.microsoft.com/office/drawing/2014/main" xmlns="" id="{F766F19D-D414-46BB-A067-0175F4EB7985}"/>
              </a:ext>
            </a:extLst>
          </p:cNvPr>
          <p:cNvSpPr txBox="1">
            <a:spLocks/>
          </p:cNvSpPr>
          <p:nvPr/>
        </p:nvSpPr>
        <p:spPr>
          <a:xfrm>
            <a:off x="275660" y="2343151"/>
            <a:ext cx="8626209" cy="2326487"/>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tx1"/>
                </a:solidFill>
              </a:rPr>
              <a:t>USE OF R-22 refrigerant in HVAC Systems is Coming to an End</a:t>
            </a:r>
          </a:p>
          <a:p>
            <a:r>
              <a:rPr lang="en-US" dirty="0">
                <a:solidFill>
                  <a:schemeClr val="tx1"/>
                </a:solidFill>
              </a:rPr>
              <a:t>R-22 refrigerant will be 99.5% phased out in use for commercial and residential HVAC products by 2020.  In 2015, consumption was reduced by 90%</a:t>
            </a:r>
          </a:p>
          <a:p>
            <a:r>
              <a:rPr lang="en-US" dirty="0">
                <a:solidFill>
                  <a:schemeClr val="tx1"/>
                </a:solidFill>
              </a:rPr>
              <a:t>Phase out dates were set for all ozone depleting substances as part of the Montreal Protocol of 1987.   The EPA declared R-22 an ozone depleting substance.</a:t>
            </a:r>
          </a:p>
          <a:p>
            <a:r>
              <a:rPr lang="en-US" dirty="0">
                <a:solidFill>
                  <a:schemeClr val="tx1"/>
                </a:solidFill>
              </a:rPr>
              <a:t>Manufacturers were ordered to stop producing R-22 condensing units as of 2010</a:t>
            </a:r>
          </a:p>
          <a:p>
            <a:r>
              <a:rPr lang="en-US" dirty="0">
                <a:solidFill>
                  <a:schemeClr val="tx1"/>
                </a:solidFill>
              </a:rPr>
              <a:t>The current replacement for R-22 is R410A</a:t>
            </a:r>
          </a:p>
        </p:txBody>
      </p:sp>
      <p:sp>
        <p:nvSpPr>
          <p:cNvPr id="2" name="Oval 1">
            <a:extLst>
              <a:ext uri="{FF2B5EF4-FFF2-40B4-BE49-F238E27FC236}">
                <a16:creationId xmlns:a16="http://schemas.microsoft.com/office/drawing/2014/main" xmlns="" id="{97494AF4-0FA6-4FF1-B9B0-833692BA43EF}"/>
              </a:ext>
            </a:extLst>
          </p:cNvPr>
          <p:cNvSpPr/>
          <p:nvPr/>
        </p:nvSpPr>
        <p:spPr>
          <a:xfrm>
            <a:off x="609600" y="457289"/>
            <a:ext cx="2209800" cy="1640687"/>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26C22758-C49E-4158-B792-1F94F548C8DB}"/>
              </a:ext>
            </a:extLst>
          </p:cNvPr>
          <p:cNvSpPr txBox="1">
            <a:spLocks/>
          </p:cNvSpPr>
          <p:nvPr/>
        </p:nvSpPr>
        <p:spPr>
          <a:xfrm>
            <a:off x="796972" y="591833"/>
            <a:ext cx="1828800" cy="1371600"/>
          </a:xfrm>
          <a:prstGeom prst="ellipse">
            <a:avLst/>
          </a:prstGeom>
          <a:noFill/>
          <a:ln w="38100">
            <a:solidFill>
              <a:srgbClr val="FFFFFF"/>
            </a:solidFill>
          </a:ln>
        </p:spPr>
        <p:txBody>
          <a:bodyPr vert="horz" lIns="182880" tIns="182880" rIns="182880" bIns="18288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smtClean="0">
                <a:solidFill>
                  <a:srgbClr val="FFFFFF"/>
                </a:solidFill>
              </a:rPr>
              <a:t>Refrigerant </a:t>
            </a:r>
          </a:p>
          <a:p>
            <a:r>
              <a:rPr lang="en-US" sz="1600" b="1" dirty="0" smtClean="0">
                <a:solidFill>
                  <a:srgbClr val="FFFFFF"/>
                </a:solidFill>
              </a:rPr>
              <a:t>Changes</a:t>
            </a:r>
            <a:endParaRPr lang="en-US" sz="1600" b="1" dirty="0">
              <a:solidFill>
                <a:srgbClr val="FFFFFF"/>
              </a:solidFill>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10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p:cNvPicPr>
          <p:nvPr/>
        </p:nvPicPr>
        <p:blipFill rotWithShape="1">
          <a:blip r:embed="rId2" cstate="print">
            <a:extLst>
              <a:ext uri="{28A0092B-C50C-407E-A947-70E740481C1C}">
                <a14:useLocalDpi xmlns:a14="http://schemas.microsoft.com/office/drawing/2010/main" val="0"/>
              </a:ext>
            </a:extLst>
          </a:blip>
          <a:srcRect b="9638"/>
          <a:stretch/>
        </p:blipFill>
        <p:spPr>
          <a:xfrm>
            <a:off x="-1057" y="0"/>
            <a:ext cx="9150568" cy="5143500"/>
          </a:xfrm>
          <a:prstGeom prst="rect">
            <a:avLst/>
          </a:prstGeom>
        </p:spPr>
      </p:pic>
      <p:sp>
        <p:nvSpPr>
          <p:cNvPr id="5" name="Round Diagonal Corner Rectangle 4"/>
          <p:cNvSpPr/>
          <p:nvPr/>
        </p:nvSpPr>
        <p:spPr>
          <a:xfrm>
            <a:off x="302684" y="514350"/>
            <a:ext cx="8536517" cy="3714750"/>
          </a:xfrm>
          <a:prstGeom prst="round2DiagRect">
            <a:avLst/>
          </a:prstGeom>
          <a:solidFill>
            <a:schemeClr val="bg1">
              <a:lumMod val="95000"/>
              <a:alpha val="96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ocialBa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407" y="2457450"/>
            <a:ext cx="7092176" cy="1104900"/>
          </a:xfrm>
          <a:prstGeom prst="rect">
            <a:avLst/>
          </a:prstGeom>
        </p:spPr>
      </p:pic>
      <p:sp>
        <p:nvSpPr>
          <p:cNvPr id="7" name="TextBox 6"/>
          <p:cNvSpPr txBox="1"/>
          <p:nvPr/>
        </p:nvSpPr>
        <p:spPr>
          <a:xfrm>
            <a:off x="-1058" y="1123950"/>
            <a:ext cx="9143999" cy="1015663"/>
          </a:xfrm>
          <a:prstGeom prst="rect">
            <a:avLst/>
          </a:prstGeom>
          <a:noFill/>
        </p:spPr>
        <p:txBody>
          <a:bodyPr wrap="square" rtlCol="0">
            <a:spAutoFit/>
          </a:bodyPr>
          <a:lstStyle/>
          <a:p>
            <a:pPr algn="ctr"/>
            <a:r>
              <a:rPr lang="en-US" sz="6000" dirty="0" smtClean="0">
                <a:latin typeface="Britannic Bold" panose="020B0903060703020204" pitchFamily="34" charset="0"/>
              </a:rPr>
              <a:t>#NARPM2018</a:t>
            </a:r>
            <a:endParaRPr lang="en-US" sz="6000" dirty="0">
              <a:latin typeface="Britannic Bold" panose="020B0903060703020204" pitchFamily="34" charset="0"/>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377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 y="34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xmlns="" id="{97494AF4-0FA6-4FF1-B9B0-833692BA43EF}"/>
              </a:ext>
            </a:extLst>
          </p:cNvPr>
          <p:cNvSpPr/>
          <p:nvPr/>
        </p:nvSpPr>
        <p:spPr>
          <a:xfrm>
            <a:off x="76200" y="92863"/>
            <a:ext cx="2209800" cy="1640687"/>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26C22758-C49E-4158-B792-1F94F548C8DB}"/>
              </a:ext>
            </a:extLst>
          </p:cNvPr>
          <p:cNvSpPr txBox="1">
            <a:spLocks/>
          </p:cNvSpPr>
          <p:nvPr/>
        </p:nvSpPr>
        <p:spPr>
          <a:xfrm>
            <a:off x="259613" y="227406"/>
            <a:ext cx="1828800" cy="1371600"/>
          </a:xfrm>
          <a:prstGeom prst="ellipse">
            <a:avLst/>
          </a:prstGeom>
          <a:noFill/>
          <a:ln w="38100">
            <a:solidFill>
              <a:srgbClr val="FFFFFF"/>
            </a:solidFill>
          </a:ln>
        </p:spPr>
        <p:txBody>
          <a:bodyPr vert="horz" lIns="182880" tIns="182880" rIns="182880" bIns="1828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solidFill>
                  <a:srgbClr val="FFFFFF"/>
                </a:solidFill>
              </a:rPr>
              <a:t>Refrigerant Changes</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005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xmlns="" id="{8C6C7E3D-F47E-486E-BAE7-D508AA434C4E}"/>
              </a:ext>
            </a:extLst>
          </p:cNvPr>
          <p:cNvSpPr txBox="1"/>
          <p:nvPr/>
        </p:nvSpPr>
        <p:spPr>
          <a:xfrm>
            <a:off x="173517" y="1352550"/>
            <a:ext cx="8735610" cy="3631763"/>
          </a:xfrm>
          <a:prstGeom prst="rect">
            <a:avLst/>
          </a:prstGeom>
          <a:noFill/>
        </p:spPr>
        <p:txBody>
          <a:bodyPr wrap="square" rtlCol="0">
            <a:spAutoFit/>
          </a:bodyPr>
          <a:lstStyle/>
          <a:p>
            <a:pPr algn="ctr"/>
            <a:r>
              <a:rPr lang="en-US" sz="1600" b="1" dirty="0"/>
              <a:t>Consider Your Options</a:t>
            </a:r>
          </a:p>
          <a:p>
            <a:endParaRPr lang="en-US" sz="1600" b="1" dirty="0"/>
          </a:p>
          <a:p>
            <a:r>
              <a:rPr lang="en-US" sz="1600" b="1" dirty="0"/>
              <a:t>If you have existing HVAC systems that use R-22 or are close to the end of their operational lifecycle you have three options.</a:t>
            </a:r>
          </a:p>
          <a:p>
            <a:endParaRPr lang="en-US" sz="1600" b="1" dirty="0"/>
          </a:p>
          <a:p>
            <a:pPr marL="342900" indent="-342900">
              <a:buAutoNum type="arabicPeriod"/>
            </a:pPr>
            <a:r>
              <a:rPr lang="en-US" sz="1600" b="1" dirty="0"/>
              <a:t>Leave in Place: your aging system will require more maintenance and repair.  The increasing cost of R-22 refrigerant as well as the parts for maintenance and repair will cause longer downtime and higher maintenance expenses.</a:t>
            </a:r>
          </a:p>
          <a:p>
            <a:pPr marL="342900" indent="-342900">
              <a:buAutoNum type="arabicPeriod"/>
            </a:pPr>
            <a:r>
              <a:rPr lang="en-US" sz="1600" b="1" dirty="0"/>
              <a:t>Convert: try and convert to an alternative refrigerant.  Some examples of alternative refrigerants are (R-407c, R-421a, R-438A, or R422B)  These refrigerants are not designed for a system with R-22, and operating efficiency and reliability will be greatly affected.</a:t>
            </a:r>
          </a:p>
          <a:p>
            <a:pPr marL="342900" indent="-342900">
              <a:buAutoNum type="arabicPeriod"/>
            </a:pPr>
            <a:r>
              <a:rPr lang="en-US" sz="1600" b="1" dirty="0"/>
              <a:t>Replace: for peak performance and immediate and long term return on your investment, transitioning to new equipment with today’s refrigerant sooner rather than later makes the most sense. </a:t>
            </a:r>
          </a:p>
        </p:txBody>
      </p:sp>
    </p:spTree>
    <p:extLst>
      <p:ext uri="{BB962C8B-B14F-4D97-AF65-F5344CB8AC3E}">
        <p14:creationId xmlns:p14="http://schemas.microsoft.com/office/powerpoint/2010/main" val="317771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 y="34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xmlns="" id="{97494AF4-0FA6-4FF1-B9B0-833692BA43EF}"/>
              </a:ext>
            </a:extLst>
          </p:cNvPr>
          <p:cNvSpPr/>
          <p:nvPr/>
        </p:nvSpPr>
        <p:spPr>
          <a:xfrm>
            <a:off x="73072" y="36906"/>
            <a:ext cx="2209800" cy="1640687"/>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26C22758-C49E-4158-B792-1F94F548C8DB}"/>
              </a:ext>
            </a:extLst>
          </p:cNvPr>
          <p:cNvSpPr txBox="1">
            <a:spLocks/>
          </p:cNvSpPr>
          <p:nvPr/>
        </p:nvSpPr>
        <p:spPr>
          <a:xfrm>
            <a:off x="263572" y="171449"/>
            <a:ext cx="1828800" cy="1371600"/>
          </a:xfrm>
          <a:prstGeom prst="ellipse">
            <a:avLst/>
          </a:prstGeom>
          <a:noFill/>
          <a:ln w="38100">
            <a:solidFill>
              <a:srgbClr val="FFFFFF"/>
            </a:solidFill>
          </a:ln>
        </p:spPr>
        <p:txBody>
          <a:bodyPr vert="horz" lIns="182880" tIns="182880" rIns="182880" bIns="1828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solidFill>
                  <a:srgbClr val="FFFFFF"/>
                </a:solidFill>
              </a:rPr>
              <a:t>Refrigerant Changes</a:t>
            </a:r>
          </a:p>
        </p:txBody>
      </p:sp>
      <p:sp>
        <p:nvSpPr>
          <p:cNvPr id="9" name="TextBox 8">
            <a:extLst>
              <a:ext uri="{FF2B5EF4-FFF2-40B4-BE49-F238E27FC236}">
                <a16:creationId xmlns:a16="http://schemas.microsoft.com/office/drawing/2014/main" xmlns="" id="{F7DE894D-AAC3-4602-BF1E-B8F82CE57F35}"/>
              </a:ext>
            </a:extLst>
          </p:cNvPr>
          <p:cNvSpPr txBox="1"/>
          <p:nvPr/>
        </p:nvSpPr>
        <p:spPr>
          <a:xfrm>
            <a:off x="2743200" y="753130"/>
            <a:ext cx="5881482"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RISK  AND REWARD OF REPLACEMENT</a:t>
            </a:r>
          </a:p>
        </p:txBody>
      </p:sp>
      <p:sp>
        <p:nvSpPr>
          <p:cNvPr id="12" name="TextBox 11">
            <a:extLst>
              <a:ext uri="{FF2B5EF4-FFF2-40B4-BE49-F238E27FC236}">
                <a16:creationId xmlns:a16="http://schemas.microsoft.com/office/drawing/2014/main" xmlns="" id="{07ECB867-D00F-4EA9-8F98-41CCAB1185B1}"/>
              </a:ext>
            </a:extLst>
          </p:cNvPr>
          <p:cNvSpPr txBox="1"/>
          <p:nvPr/>
        </p:nvSpPr>
        <p:spPr>
          <a:xfrm>
            <a:off x="727099" y="1811356"/>
            <a:ext cx="3907662" cy="3231654"/>
          </a:xfrm>
          <a:prstGeom prst="rect">
            <a:avLst/>
          </a:prstGeom>
          <a:solidFill>
            <a:schemeClr val="accent4">
              <a:lumMod val="20000"/>
              <a:lumOff val="80000"/>
            </a:schemeClr>
          </a:solidFill>
        </p:spPr>
        <p:txBody>
          <a:bodyPr wrap="square" rtlCol="0">
            <a:spAutoFit/>
          </a:bodyPr>
          <a:lstStyle/>
          <a:p>
            <a:r>
              <a:rPr lang="en-US" sz="1200" b="1" dirty="0"/>
              <a:t>RISKS;</a:t>
            </a:r>
          </a:p>
          <a:p>
            <a:r>
              <a:rPr lang="en-US" sz="1200" b="1" dirty="0"/>
              <a:t>Alternative refrigerants result in reduced efficiency that can negatively impact unit performance and the quality of your residents’ comfort.  Alternative refrigerants will also increase your residents’ energy consumption which can have an impact of their utility costs.</a:t>
            </a:r>
          </a:p>
          <a:p>
            <a:endParaRPr lang="en-US" sz="1200" b="1" dirty="0"/>
          </a:p>
          <a:p>
            <a:r>
              <a:rPr lang="en-US" sz="1200" b="1" dirty="0"/>
              <a:t>Some refrigerants can create serious problems in older equipment including compressor oil losses, increased flammability and system instability.</a:t>
            </a:r>
          </a:p>
          <a:p>
            <a:endParaRPr lang="en-US" sz="1200" b="1" dirty="0"/>
          </a:p>
          <a:p>
            <a:r>
              <a:rPr lang="en-US" sz="1200" b="1" dirty="0"/>
              <a:t>Ongoing regulation threatens the long term viability of replacement of drop in solutions.</a:t>
            </a:r>
          </a:p>
          <a:p>
            <a:endParaRPr lang="en-US" sz="1200" b="1" dirty="0"/>
          </a:p>
          <a:p>
            <a:r>
              <a:rPr lang="en-US" sz="1200" b="1" dirty="0"/>
              <a:t>Counterfeit refrigerants are a growing issue and compromise efficiency reliability safety and the environment</a:t>
            </a:r>
          </a:p>
        </p:txBody>
      </p:sp>
      <p:sp>
        <p:nvSpPr>
          <p:cNvPr id="13" name="TextBox 12">
            <a:extLst>
              <a:ext uri="{FF2B5EF4-FFF2-40B4-BE49-F238E27FC236}">
                <a16:creationId xmlns:a16="http://schemas.microsoft.com/office/drawing/2014/main" xmlns="" id="{7A7D6C7B-AA80-493B-AB6A-B452A1C83CAD}"/>
              </a:ext>
            </a:extLst>
          </p:cNvPr>
          <p:cNvSpPr txBox="1"/>
          <p:nvPr/>
        </p:nvSpPr>
        <p:spPr>
          <a:xfrm>
            <a:off x="4634761" y="1811356"/>
            <a:ext cx="3707655" cy="3293209"/>
          </a:xfrm>
          <a:prstGeom prst="rect">
            <a:avLst/>
          </a:prstGeom>
          <a:solidFill>
            <a:schemeClr val="accent1">
              <a:lumMod val="40000"/>
              <a:lumOff val="60000"/>
            </a:schemeClr>
          </a:solidFill>
        </p:spPr>
        <p:txBody>
          <a:bodyPr wrap="square" rtlCol="0">
            <a:spAutoFit/>
          </a:bodyPr>
          <a:lstStyle/>
          <a:p>
            <a:r>
              <a:rPr lang="en-US" sz="1200" b="1" dirty="0"/>
              <a:t>REWARDS;</a:t>
            </a:r>
          </a:p>
          <a:p>
            <a:r>
              <a:rPr lang="en-US" sz="1200" b="1" dirty="0"/>
              <a:t>Energy Efficiency: new systems are designed to be more energy efficient.  Installing one will reduce energy consumption and increase your residents’ comfort and satisfaction.</a:t>
            </a:r>
          </a:p>
          <a:p>
            <a:endParaRPr lang="en-US" sz="1200" b="1" dirty="0"/>
          </a:p>
          <a:p>
            <a:r>
              <a:rPr lang="en-US" sz="1200" b="1" dirty="0"/>
              <a:t>Warranty: new systems fall under the manufacturer’s registered warranty typically covering your parts cost for 10 years from the date of installation.</a:t>
            </a:r>
          </a:p>
          <a:p>
            <a:endParaRPr lang="en-US" sz="1200" b="1" dirty="0"/>
          </a:p>
          <a:p>
            <a:r>
              <a:rPr lang="en-US" sz="1200" b="1" dirty="0"/>
              <a:t>Maintenance: newer systems require much less maintenance, therefore decreasing the budget implications of unplanned maintenance expenses freeing you from service and repair headaches and creating more resident satisfaction. </a:t>
            </a:r>
          </a:p>
          <a:p>
            <a:endParaRPr lang="en-US" sz="1400" dirty="0"/>
          </a:p>
          <a:p>
            <a:endParaRPr lang="en-US" sz="1400"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005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563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6" y="-233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C4184FE4-7165-4538-8D35-DCC0F7DC8459}"/>
              </a:ext>
            </a:extLst>
          </p:cNvPr>
          <p:cNvSpPr txBox="1">
            <a:spLocks/>
          </p:cNvSpPr>
          <p:nvPr/>
        </p:nvSpPr>
        <p:spPr>
          <a:xfrm>
            <a:off x="762000" y="342900"/>
            <a:ext cx="7729728" cy="8915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THANK YOU FOR YOUR TIME</a:t>
            </a:r>
          </a:p>
        </p:txBody>
      </p:sp>
      <p:sp>
        <p:nvSpPr>
          <p:cNvPr id="7" name="Content Placeholder 2">
            <a:extLst>
              <a:ext uri="{FF2B5EF4-FFF2-40B4-BE49-F238E27FC236}">
                <a16:creationId xmlns:a16="http://schemas.microsoft.com/office/drawing/2014/main" xmlns="" id="{ECACBC2E-9DA4-4739-A550-70AA7B32AB9B}"/>
              </a:ext>
            </a:extLst>
          </p:cNvPr>
          <p:cNvSpPr txBox="1">
            <a:spLocks/>
          </p:cNvSpPr>
          <p:nvPr/>
        </p:nvSpPr>
        <p:spPr>
          <a:xfrm>
            <a:off x="762000" y="1597915"/>
            <a:ext cx="7729728" cy="2326487"/>
          </a:xfrm>
          <a:prstGeom prst="rect">
            <a:avLst/>
          </a:prstGeom>
          <a:solidFill>
            <a:schemeClr val="bg1"/>
          </a:solidFill>
          <a:ln w="28575">
            <a:solidFill>
              <a:schemeClr val="tx1"/>
            </a:solidFill>
          </a:ln>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tx1"/>
                </a:solidFill>
              </a:rPr>
              <a:t>ANY QUESTIONS CAN BE DIRECTED TO;</a:t>
            </a:r>
          </a:p>
          <a:p>
            <a:r>
              <a:rPr lang="en-US" dirty="0">
                <a:solidFill>
                  <a:schemeClr val="tx1"/>
                </a:solidFill>
              </a:rPr>
              <a:t>Zach Howell</a:t>
            </a:r>
          </a:p>
          <a:p>
            <a:r>
              <a:rPr lang="en-US" dirty="0">
                <a:hlinkClick r:id="rId3"/>
              </a:rPr>
              <a:t>Zach@aminstitute.net</a:t>
            </a:r>
            <a:endParaRPr lang="en-US" dirty="0"/>
          </a:p>
          <a:p>
            <a:r>
              <a:rPr lang="en-US" dirty="0">
                <a:solidFill>
                  <a:schemeClr val="tx1"/>
                </a:solidFill>
              </a:rPr>
              <a:t>503-354-7602</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4005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181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5143500"/>
          </a:xfrm>
          <a:prstGeom prst="rect">
            <a:avLst/>
          </a:prstGeom>
        </p:spPr>
      </p:pic>
      <p:sp>
        <p:nvSpPr>
          <p:cNvPr id="9" name="Round Diagonal Corner Rectangle 8"/>
          <p:cNvSpPr/>
          <p:nvPr/>
        </p:nvSpPr>
        <p:spPr>
          <a:xfrm>
            <a:off x="302684" y="514350"/>
            <a:ext cx="8536517" cy="3714750"/>
          </a:xfrm>
          <a:prstGeom prst="round2DiagRect">
            <a:avLst/>
          </a:prstGeom>
          <a:solidFill>
            <a:schemeClr val="bg1">
              <a:lumMod val="95000"/>
              <a:alpha val="96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7373" y="971550"/>
            <a:ext cx="8460317" cy="707886"/>
          </a:xfrm>
          <a:prstGeom prst="rect">
            <a:avLst/>
          </a:prstGeom>
          <a:noFill/>
        </p:spPr>
        <p:txBody>
          <a:bodyPr wrap="square" rtlCol="0">
            <a:spAutoFit/>
          </a:bodyPr>
          <a:lstStyle/>
          <a:p>
            <a:pPr algn="ctr"/>
            <a:r>
              <a:rPr lang="en-US" sz="4000" dirty="0">
                <a:latin typeface="Britannic Bold" panose="020B0903060703020204" pitchFamily="34" charset="0"/>
              </a:rPr>
              <a:t>UNDERSTANDING HVAC BASICS</a:t>
            </a:r>
          </a:p>
        </p:txBody>
      </p:sp>
      <p:sp>
        <p:nvSpPr>
          <p:cNvPr id="11" name="TextBox 10"/>
          <p:cNvSpPr txBox="1"/>
          <p:nvPr/>
        </p:nvSpPr>
        <p:spPr>
          <a:xfrm>
            <a:off x="-6108" y="2724150"/>
            <a:ext cx="9154099" cy="1077218"/>
          </a:xfrm>
          <a:prstGeom prst="rect">
            <a:avLst/>
          </a:prstGeom>
          <a:noFill/>
        </p:spPr>
        <p:txBody>
          <a:bodyPr wrap="square" rtlCol="0">
            <a:spAutoFit/>
          </a:bodyPr>
          <a:lstStyle/>
          <a:p>
            <a:pPr algn="ctr"/>
            <a:r>
              <a:rPr lang="en-US" sz="3600" spc="300" dirty="0">
                <a:latin typeface="Britannic Bold" panose="020B0903060703020204" pitchFamily="34" charset="0"/>
              </a:rPr>
              <a:t>ZACH HOWELL</a:t>
            </a:r>
          </a:p>
          <a:p>
            <a:pPr algn="ctr"/>
            <a:r>
              <a:rPr lang="en-US" sz="2800" dirty="0">
                <a:latin typeface="Chaparral Pro" pitchFamily="18" charset="0"/>
              </a:rPr>
              <a:t>APARTMENT MAINTENANCE INSTITUTE</a:t>
            </a:r>
            <a:endParaRPr lang="en-US" sz="1600" dirty="0"/>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34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0B3EAA39-425F-48F0-B924-5B538E3E0037}"/>
              </a:ext>
            </a:extLst>
          </p:cNvPr>
          <p:cNvSpPr txBox="1">
            <a:spLocks/>
          </p:cNvSpPr>
          <p:nvPr/>
        </p:nvSpPr>
        <p:spPr>
          <a:xfrm>
            <a:off x="1673352" y="934496"/>
            <a:ext cx="5797296" cy="668655"/>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TERMINOLOGY</a:t>
            </a:r>
          </a:p>
        </p:txBody>
      </p:sp>
      <p:sp>
        <p:nvSpPr>
          <p:cNvPr id="7" name="Title 1">
            <a:extLst>
              <a:ext uri="{FF2B5EF4-FFF2-40B4-BE49-F238E27FC236}">
                <a16:creationId xmlns:a16="http://schemas.microsoft.com/office/drawing/2014/main" xmlns="" id="{B5E8FB66-2538-44F2-95C2-971D6FD671F8}"/>
              </a:ext>
            </a:extLst>
          </p:cNvPr>
          <p:cNvSpPr txBox="1">
            <a:spLocks/>
          </p:cNvSpPr>
          <p:nvPr/>
        </p:nvSpPr>
        <p:spPr bwMode="black">
          <a:xfrm>
            <a:off x="1673352" y="1737955"/>
            <a:ext cx="5797296" cy="668655"/>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100" dirty="0"/>
              <a:t>WHAT YOU NEED TO KNOW</a:t>
            </a:r>
          </a:p>
        </p:txBody>
      </p:sp>
      <p:sp>
        <p:nvSpPr>
          <p:cNvPr id="8" name="Title 1">
            <a:extLst>
              <a:ext uri="{FF2B5EF4-FFF2-40B4-BE49-F238E27FC236}">
                <a16:creationId xmlns:a16="http://schemas.microsoft.com/office/drawing/2014/main" xmlns="" id="{3E5A5E88-DBC8-46ED-A7F8-E19BE2378F0F}"/>
              </a:ext>
            </a:extLst>
          </p:cNvPr>
          <p:cNvSpPr txBox="1">
            <a:spLocks/>
          </p:cNvSpPr>
          <p:nvPr/>
        </p:nvSpPr>
        <p:spPr bwMode="black">
          <a:xfrm>
            <a:off x="1673352" y="2541413"/>
            <a:ext cx="5797296" cy="668655"/>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100" dirty="0"/>
              <a:t>MAINTENANCE </a:t>
            </a:r>
          </a:p>
        </p:txBody>
      </p:sp>
      <p:sp>
        <p:nvSpPr>
          <p:cNvPr id="9" name="Title 1">
            <a:extLst>
              <a:ext uri="{FF2B5EF4-FFF2-40B4-BE49-F238E27FC236}">
                <a16:creationId xmlns:a16="http://schemas.microsoft.com/office/drawing/2014/main" xmlns="" id="{D79B0856-8507-426E-9161-69A1013691F0}"/>
              </a:ext>
            </a:extLst>
          </p:cNvPr>
          <p:cNvSpPr txBox="1">
            <a:spLocks/>
          </p:cNvSpPr>
          <p:nvPr/>
        </p:nvSpPr>
        <p:spPr bwMode="black">
          <a:xfrm>
            <a:off x="1673352" y="3344872"/>
            <a:ext cx="5797296" cy="668655"/>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100" dirty="0"/>
              <a:t>TECHNICALLY SPEAKING</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855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6EAA768D-AF8F-4836-A0EE-B0C10AC4242A}"/>
              </a:ext>
            </a:extLst>
          </p:cNvPr>
          <p:cNvSpPr txBox="1">
            <a:spLocks/>
          </p:cNvSpPr>
          <p:nvPr/>
        </p:nvSpPr>
        <p:spPr>
          <a:xfrm>
            <a:off x="-307901" y="438150"/>
            <a:ext cx="4879901" cy="8915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Thermostat</a:t>
            </a:r>
          </a:p>
        </p:txBody>
      </p:sp>
      <p:sp>
        <p:nvSpPr>
          <p:cNvPr id="7" name="Content Placeholder 2">
            <a:extLst>
              <a:ext uri="{FF2B5EF4-FFF2-40B4-BE49-F238E27FC236}">
                <a16:creationId xmlns:a16="http://schemas.microsoft.com/office/drawing/2014/main" xmlns="" id="{02B904DE-4A13-4C2E-BADC-4AD9194ED008}"/>
              </a:ext>
            </a:extLst>
          </p:cNvPr>
          <p:cNvSpPr txBox="1">
            <a:spLocks/>
          </p:cNvSpPr>
          <p:nvPr/>
        </p:nvSpPr>
        <p:spPr>
          <a:xfrm>
            <a:off x="304801" y="1504950"/>
            <a:ext cx="3809999" cy="3276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tx1"/>
                </a:solidFill>
              </a:rPr>
              <a:t>The thermostat is usually the most visible part of your HVAC system. Set on a prominent, easily accessible wall, it may be either </a:t>
            </a:r>
            <a:r>
              <a:rPr lang="en-US" sz="1600" b="1" dirty="0">
                <a:solidFill>
                  <a:schemeClr val="tx1"/>
                </a:solidFill>
                <a:hlinkClick r:id="rId3"/>
              </a:rPr>
              <a:t>programmed in advance</a:t>
            </a:r>
            <a:r>
              <a:rPr lang="en-US" sz="1600" b="1" dirty="0">
                <a:solidFill>
                  <a:schemeClr val="tx1"/>
                </a:solidFill>
              </a:rPr>
              <a:t> or set manually to keep the home at a desired temperature. When the ambient temperature becomes too cold or too hot, the thermostat will trigger the heat exchanger or the evaporator coil-condensing unit combo to begin circulating warmed or cooled air as needed.</a:t>
            </a:r>
          </a:p>
        </p:txBody>
      </p:sp>
      <p:pic>
        <p:nvPicPr>
          <p:cNvPr id="8" name="Picture 7">
            <a:extLst>
              <a:ext uri="{FF2B5EF4-FFF2-40B4-BE49-F238E27FC236}">
                <a16:creationId xmlns:a16="http://schemas.microsoft.com/office/drawing/2014/main" xmlns="" id="{AF75D711-201B-402D-A222-675AF8CA2A9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28250" y1="19500" x2="28250" y2="19500"/>
                        <a14:backgroundMark x1="11000" y1="10500" x2="11000" y2="10500"/>
                      </a14:backgroundRemoval>
                    </a14:imgEffect>
                  </a14:imgLayer>
                </a14:imgProps>
              </a:ext>
            </a:extLst>
          </a:blip>
          <a:srcRect t="7459" r="9" b="2045"/>
          <a:stretch/>
        </p:blipFill>
        <p:spPr>
          <a:xfrm>
            <a:off x="6702782" y="273011"/>
            <a:ext cx="2090609" cy="1419064"/>
          </a:xfrm>
          <a:prstGeom prst="rect">
            <a:avLst/>
          </a:prstGeom>
        </p:spPr>
      </p:pic>
      <p:pic>
        <p:nvPicPr>
          <p:cNvPr id="9" name="Picture 8">
            <a:extLst>
              <a:ext uri="{FF2B5EF4-FFF2-40B4-BE49-F238E27FC236}">
                <a16:creationId xmlns:a16="http://schemas.microsoft.com/office/drawing/2014/main" xmlns="" id="{502FCFA6-09FD-4ED6-9A0F-02DB5DC86C21}"/>
              </a:ext>
            </a:extLst>
          </p:cNvPr>
          <p:cNvPicPr>
            <a:picLocks noChangeAspect="1"/>
          </p:cNvPicPr>
          <p:nvPr/>
        </p:nvPicPr>
        <p:blipFill>
          <a:blip r:embed="rId6"/>
          <a:stretch>
            <a:fillRect/>
          </a:stretch>
        </p:blipFill>
        <p:spPr>
          <a:xfrm>
            <a:off x="4542453" y="2466780"/>
            <a:ext cx="4250937" cy="1899060"/>
          </a:xfrm>
          <a:prstGeom prst="rect">
            <a:avLst/>
          </a:prstGeom>
        </p:spPr>
      </p:pic>
      <p:pic>
        <p:nvPicPr>
          <p:cNvPr id="10" name="Picture 9">
            <a:extLst>
              <a:ext uri="{FF2B5EF4-FFF2-40B4-BE49-F238E27FC236}">
                <a16:creationId xmlns:a16="http://schemas.microsoft.com/office/drawing/2014/main" xmlns="" id="{FEB95667-B988-4FC0-AE34-8F134672A833}"/>
              </a:ext>
            </a:extLst>
          </p:cNvPr>
          <p:cNvPicPr>
            <a:picLocks noChangeAspect="1"/>
          </p:cNvPicPr>
          <p:nvPr/>
        </p:nvPicPr>
        <p:blipFill rotWithShape="1">
          <a:blip r:embed="rId7"/>
          <a:srcRect l="26801" t="16979" r="24714" b="15573"/>
          <a:stretch/>
        </p:blipFill>
        <p:spPr>
          <a:xfrm>
            <a:off x="4705518" y="171450"/>
            <a:ext cx="1958109" cy="1594856"/>
          </a:xfrm>
          <a:prstGeom prst="rect">
            <a:avLst/>
          </a:prstGeom>
        </p:spPr>
      </p:pic>
      <p:pic>
        <p:nvPicPr>
          <p:cNvPr id="1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064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16" y="1747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F0B62AD0-7207-440F-842C-E1DFDD50D7B1}"/>
              </a:ext>
            </a:extLst>
          </p:cNvPr>
          <p:cNvSpPr txBox="1">
            <a:spLocks/>
          </p:cNvSpPr>
          <p:nvPr/>
        </p:nvSpPr>
        <p:spPr>
          <a:xfrm>
            <a:off x="3051048" y="57150"/>
            <a:ext cx="6092952" cy="8915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Furnace</a:t>
            </a:r>
          </a:p>
        </p:txBody>
      </p:sp>
      <p:sp>
        <p:nvSpPr>
          <p:cNvPr id="7" name="Content Placeholder 2">
            <a:extLst>
              <a:ext uri="{FF2B5EF4-FFF2-40B4-BE49-F238E27FC236}">
                <a16:creationId xmlns:a16="http://schemas.microsoft.com/office/drawing/2014/main" xmlns="" id="{1F58901C-024A-44FC-8B55-8FE165A3DC98}"/>
              </a:ext>
            </a:extLst>
          </p:cNvPr>
          <p:cNvSpPr txBox="1">
            <a:spLocks/>
          </p:cNvSpPr>
          <p:nvPr/>
        </p:nvSpPr>
        <p:spPr>
          <a:xfrm>
            <a:off x="186426" y="133350"/>
            <a:ext cx="2794518" cy="474535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tx1"/>
                </a:solidFill>
              </a:rPr>
              <a:t>The furnace is the key component of your HVAC system. It's also the largest, requiring substantial space -- typically in the cellar, your finished basement, the attic, or a special closet designed for that purpose. Its function is to heat a supply of air which is to be distributed to various rooms of your home via the HVAC. This heating process is accomplished using one of four possible heat sources -- combustion (burning natural gas, oil, coal, or propane), electric resistance, heat pump, or solar energy collected on site.</a:t>
            </a:r>
          </a:p>
        </p:txBody>
      </p:sp>
      <p:pic>
        <p:nvPicPr>
          <p:cNvPr id="8" name="Picture 7" descr="A picture containing text&#10;&#10;Description generated with very high confidence">
            <a:extLst>
              <a:ext uri="{FF2B5EF4-FFF2-40B4-BE49-F238E27FC236}">
                <a16:creationId xmlns:a16="http://schemas.microsoft.com/office/drawing/2014/main" xmlns="" id="{923D1AB8-EC66-4A6D-AB45-1602DAFA835C}"/>
              </a:ext>
            </a:extLst>
          </p:cNvPr>
          <p:cNvPicPr>
            <a:picLocks noChangeAspect="1"/>
          </p:cNvPicPr>
          <p:nvPr/>
        </p:nvPicPr>
        <p:blipFill>
          <a:blip r:embed="rId3"/>
          <a:stretch>
            <a:fillRect/>
          </a:stretch>
        </p:blipFill>
        <p:spPr>
          <a:xfrm>
            <a:off x="3149486" y="1062582"/>
            <a:ext cx="3316772" cy="3738018"/>
          </a:xfrm>
          <a:prstGeom prst="rect">
            <a:avLst/>
          </a:prstGeom>
          <a:ln w="31750" cap="sq">
            <a:solidFill>
              <a:srgbClr val="FFFFFF"/>
            </a:solidFill>
            <a:miter lim="800000"/>
          </a:ln>
        </p:spPr>
      </p:pic>
      <p:pic>
        <p:nvPicPr>
          <p:cNvPr id="9" name="Picture 8" descr="A close up of a computer&#10;&#10;Description generated with high confidence">
            <a:extLst>
              <a:ext uri="{FF2B5EF4-FFF2-40B4-BE49-F238E27FC236}">
                <a16:creationId xmlns:a16="http://schemas.microsoft.com/office/drawing/2014/main" xmlns="" id="{4D163DCB-F7F5-4D32-AC7C-F56C28258386}"/>
              </a:ext>
            </a:extLst>
          </p:cNvPr>
          <p:cNvPicPr>
            <a:picLocks noChangeAspect="1"/>
          </p:cNvPicPr>
          <p:nvPr/>
        </p:nvPicPr>
        <p:blipFill rotWithShape="1">
          <a:blip r:embed="rId4"/>
          <a:srcRect r="4" b="181"/>
          <a:stretch/>
        </p:blipFill>
        <p:spPr>
          <a:xfrm>
            <a:off x="6625126" y="1925811"/>
            <a:ext cx="2317396" cy="2011560"/>
          </a:xfrm>
          <a:prstGeom prst="rect">
            <a:avLst/>
          </a:prstGeom>
          <a:ln w="31750" cap="sq">
            <a:solidFill>
              <a:srgbClr val="FFFFFF"/>
            </a:solidFill>
            <a:miter lim="800000"/>
          </a:ln>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590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851A5E3E-DB82-4B93-9986-4A4667E8F379}"/>
              </a:ext>
            </a:extLst>
          </p:cNvPr>
          <p:cNvSpPr txBox="1">
            <a:spLocks/>
          </p:cNvSpPr>
          <p:nvPr/>
        </p:nvSpPr>
        <p:spPr>
          <a:xfrm>
            <a:off x="274320" y="857250"/>
            <a:ext cx="4475892" cy="891540"/>
          </a:xfrm>
          <a:prstGeom prst="rect">
            <a:avLst/>
          </a:prstGeom>
          <a:noFill/>
          <a:ln>
            <a:solidFill>
              <a:srgbClr val="40404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Heat exchanger</a:t>
            </a:r>
          </a:p>
        </p:txBody>
      </p:sp>
      <p:sp>
        <p:nvSpPr>
          <p:cNvPr id="7" name="Content Placeholder 2">
            <a:extLst>
              <a:ext uri="{FF2B5EF4-FFF2-40B4-BE49-F238E27FC236}">
                <a16:creationId xmlns:a16="http://schemas.microsoft.com/office/drawing/2014/main" xmlns="" id="{883E390A-7E4C-4A89-BB54-412F5CA39BFD}"/>
              </a:ext>
            </a:extLst>
          </p:cNvPr>
          <p:cNvSpPr txBox="1">
            <a:spLocks/>
          </p:cNvSpPr>
          <p:nvPr/>
        </p:nvSpPr>
        <p:spPr>
          <a:xfrm>
            <a:off x="304800" y="2278540"/>
            <a:ext cx="4475892" cy="2281910"/>
          </a:xfrm>
          <a:prstGeom prst="rect">
            <a:avLst/>
          </a:prstGeom>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500" b="1" dirty="0">
                <a:solidFill>
                  <a:schemeClr val="tx1"/>
                </a:solidFill>
              </a:rPr>
              <a:t>The heat exchanger is found inside your furnace unit's housing. This component switches on when the furnace is activated by thermostat to produce warmer temperatures in winter. The heat exchanger pulls in cool air, heats it, and circulates the resulting heated air via your ducts and out through the vents</a:t>
            </a:r>
            <a:r>
              <a:rPr lang="en-US" dirty="0">
                <a:solidFill>
                  <a:srgbClr val="FFFFFF"/>
                </a:solidFill>
              </a:rPr>
              <a:t>.</a:t>
            </a:r>
          </a:p>
        </p:txBody>
      </p:sp>
      <p:pic>
        <p:nvPicPr>
          <p:cNvPr id="8" name="Picture 7">
            <a:extLst>
              <a:ext uri="{FF2B5EF4-FFF2-40B4-BE49-F238E27FC236}">
                <a16:creationId xmlns:a16="http://schemas.microsoft.com/office/drawing/2014/main" xmlns="" id="{F48BFA7C-4F9B-4539-914B-B108963DF00D}"/>
              </a:ext>
            </a:extLst>
          </p:cNvPr>
          <p:cNvPicPr>
            <a:picLocks noChangeAspect="1"/>
          </p:cNvPicPr>
          <p:nvPr/>
        </p:nvPicPr>
        <p:blipFill>
          <a:blip r:embed="rId3"/>
          <a:stretch>
            <a:fillRect/>
          </a:stretch>
        </p:blipFill>
        <p:spPr>
          <a:xfrm>
            <a:off x="4902708" y="285750"/>
            <a:ext cx="4062831" cy="3449574"/>
          </a:xfrm>
          <a:prstGeom prst="rect">
            <a:avLst/>
          </a:prstGeom>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542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F0D2038E-5C28-4E77-BF71-FA8297AF28B7}"/>
              </a:ext>
            </a:extLst>
          </p:cNvPr>
          <p:cNvSpPr txBox="1">
            <a:spLocks/>
          </p:cNvSpPr>
          <p:nvPr/>
        </p:nvSpPr>
        <p:spPr>
          <a:xfrm>
            <a:off x="4038600" y="714375"/>
            <a:ext cx="4343400" cy="6501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t>Evaporator coil</a:t>
            </a:r>
          </a:p>
        </p:txBody>
      </p:sp>
      <p:sp>
        <p:nvSpPr>
          <p:cNvPr id="7" name="Content Placeholder 2">
            <a:extLst>
              <a:ext uri="{FF2B5EF4-FFF2-40B4-BE49-F238E27FC236}">
                <a16:creationId xmlns:a16="http://schemas.microsoft.com/office/drawing/2014/main" xmlns="" id="{F1600236-E7D3-4AC8-BD9D-B9AAA4FC8889}"/>
              </a:ext>
            </a:extLst>
          </p:cNvPr>
          <p:cNvSpPr txBox="1">
            <a:spLocks/>
          </p:cNvSpPr>
          <p:nvPr/>
        </p:nvSpPr>
        <p:spPr>
          <a:xfrm>
            <a:off x="381000" y="800100"/>
            <a:ext cx="2895600" cy="38290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700" b="1" dirty="0">
                <a:solidFill>
                  <a:schemeClr val="tx1"/>
                </a:solidFill>
              </a:rPr>
              <a:t>The evaporator coil has an opposite role to the heat exchanger; it acts to cool the air when your thermostat is set to lower temperatures in summer. Located in a metal enclosure on the furnace's exterior, to the top or side, the evaporator coil works similarly to an automobile radiator to produce cool air, which is then circulated through the ductwork.</a:t>
            </a:r>
          </a:p>
        </p:txBody>
      </p:sp>
      <p:pic>
        <p:nvPicPr>
          <p:cNvPr id="8" name="Picture 7" descr="A close up of a piece of paper&#10;&#10;Description generated with high confidence">
            <a:extLst>
              <a:ext uri="{FF2B5EF4-FFF2-40B4-BE49-F238E27FC236}">
                <a16:creationId xmlns:a16="http://schemas.microsoft.com/office/drawing/2014/main" xmlns="" id="{7638088B-BE23-4D70-BAB6-C6FF09061D06}"/>
              </a:ext>
            </a:extLst>
          </p:cNvPr>
          <p:cNvPicPr>
            <a:picLocks noChangeAspect="1"/>
          </p:cNvPicPr>
          <p:nvPr/>
        </p:nvPicPr>
        <p:blipFill>
          <a:blip r:embed="rId3"/>
          <a:stretch>
            <a:fillRect/>
          </a:stretch>
        </p:blipFill>
        <p:spPr>
          <a:xfrm>
            <a:off x="3352800" y="1857375"/>
            <a:ext cx="5553038" cy="2571750"/>
          </a:xfrm>
          <a:prstGeom prst="rect">
            <a:avLst/>
          </a:prstGeom>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494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712F4FD9-8EFD-471A-B4BE-AF1F18507904}"/>
              </a:ext>
            </a:extLst>
          </p:cNvPr>
          <p:cNvSpPr txBox="1">
            <a:spLocks/>
          </p:cNvSpPr>
          <p:nvPr/>
        </p:nvSpPr>
        <p:spPr>
          <a:xfrm>
            <a:off x="3124200" y="49274"/>
            <a:ext cx="6324600" cy="8915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Condensing unit</a:t>
            </a:r>
          </a:p>
        </p:txBody>
      </p:sp>
      <p:sp>
        <p:nvSpPr>
          <p:cNvPr id="7" name="Content Placeholder 2">
            <a:extLst>
              <a:ext uri="{FF2B5EF4-FFF2-40B4-BE49-F238E27FC236}">
                <a16:creationId xmlns:a16="http://schemas.microsoft.com/office/drawing/2014/main" xmlns="" id="{EB6155C6-6710-4F61-A56F-AF393802B625}"/>
              </a:ext>
            </a:extLst>
          </p:cNvPr>
          <p:cNvSpPr txBox="1">
            <a:spLocks/>
          </p:cNvSpPr>
          <p:nvPr/>
        </p:nvSpPr>
        <p:spPr>
          <a:xfrm>
            <a:off x="6553200" y="1428750"/>
            <a:ext cx="2378682" cy="3459737"/>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a:solidFill>
                  <a:schemeClr val="tx1"/>
                </a:solidFill>
              </a:rPr>
              <a:t>The condensing unit is connected to the evaporator coil. This unit is installed by HVAC contractors on the outside of your home and filled with refrigerant gas. When the refrigerant has been cooled to a liquid by </a:t>
            </a:r>
            <a:r>
              <a:rPr lang="en-US" b="1" dirty="0">
                <a:solidFill>
                  <a:schemeClr val="tx1"/>
                </a:solidFill>
                <a:hlinkClick r:id="rId3"/>
              </a:rPr>
              <a:t>heat exchange </a:t>
            </a:r>
            <a:r>
              <a:rPr lang="en-US" b="1" dirty="0">
                <a:solidFill>
                  <a:schemeClr val="tx1"/>
                </a:solidFill>
              </a:rPr>
              <a:t>with the exterior air, the condensing unit pumps the liquid to the evaporator coil to be evaporated into a gas once more.</a:t>
            </a:r>
          </a:p>
        </p:txBody>
      </p:sp>
      <p:pic>
        <p:nvPicPr>
          <p:cNvPr id="8" name="Picture 7">
            <a:extLst>
              <a:ext uri="{FF2B5EF4-FFF2-40B4-BE49-F238E27FC236}">
                <a16:creationId xmlns:a16="http://schemas.microsoft.com/office/drawing/2014/main" xmlns="" id="{F894BF80-F1E9-4138-B37A-C267E9E04E19}"/>
              </a:ext>
            </a:extLst>
          </p:cNvPr>
          <p:cNvPicPr>
            <a:picLocks noChangeAspect="1"/>
          </p:cNvPicPr>
          <p:nvPr/>
        </p:nvPicPr>
        <p:blipFill>
          <a:blip r:embed="rId4"/>
          <a:stretch>
            <a:fillRect/>
          </a:stretch>
        </p:blipFill>
        <p:spPr>
          <a:xfrm>
            <a:off x="228600" y="171451"/>
            <a:ext cx="2895600" cy="2113763"/>
          </a:xfrm>
          <a:prstGeom prst="rect">
            <a:avLst/>
          </a:prstGeom>
        </p:spPr>
      </p:pic>
      <p:pic>
        <p:nvPicPr>
          <p:cNvPr id="9" name="Picture 8">
            <a:extLst>
              <a:ext uri="{FF2B5EF4-FFF2-40B4-BE49-F238E27FC236}">
                <a16:creationId xmlns:a16="http://schemas.microsoft.com/office/drawing/2014/main" xmlns="" id="{258B49D9-E960-4C5B-A613-342A7D3CC203}"/>
              </a:ext>
            </a:extLst>
          </p:cNvPr>
          <p:cNvPicPr>
            <a:picLocks noChangeAspect="1"/>
          </p:cNvPicPr>
          <p:nvPr/>
        </p:nvPicPr>
        <p:blipFill>
          <a:blip r:embed="rId5"/>
          <a:stretch>
            <a:fillRect/>
          </a:stretch>
        </p:blipFill>
        <p:spPr>
          <a:xfrm>
            <a:off x="3312224" y="990087"/>
            <a:ext cx="3088577" cy="3317033"/>
          </a:xfrm>
          <a:prstGeom prst="rect">
            <a:avLst/>
          </a:prstGeom>
        </p:spPr>
      </p:pic>
      <p:pic>
        <p:nvPicPr>
          <p:cNvPr id="10" name="Picture 9">
            <a:extLst>
              <a:ext uri="{FF2B5EF4-FFF2-40B4-BE49-F238E27FC236}">
                <a16:creationId xmlns:a16="http://schemas.microsoft.com/office/drawing/2014/main" xmlns="" id="{0B2E4471-B767-4248-8C8F-AE87852588EE}"/>
              </a:ext>
            </a:extLst>
          </p:cNvPr>
          <p:cNvPicPr>
            <a:picLocks noChangeAspect="1"/>
          </p:cNvPicPr>
          <p:nvPr/>
        </p:nvPicPr>
        <p:blipFill>
          <a:blip r:embed="rId6"/>
          <a:stretch>
            <a:fillRect/>
          </a:stretch>
        </p:blipFill>
        <p:spPr>
          <a:xfrm>
            <a:off x="212119" y="2619260"/>
            <a:ext cx="2912082" cy="2204091"/>
          </a:xfrm>
          <a:prstGeom prst="rect">
            <a:avLst/>
          </a:prstGeom>
        </p:spPr>
      </p:pic>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065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TotalTime>
  <Words>798</Words>
  <Application>Microsoft Office PowerPoint</Application>
  <PresentationFormat>On-screen Show (16:9)</PresentationFormat>
  <Paragraphs>104</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Beale</dc:creator>
  <cp:lastModifiedBy>Morgan Beale</cp:lastModifiedBy>
  <cp:revision>25</cp:revision>
  <dcterms:created xsi:type="dcterms:W3CDTF">2018-07-11T14:52:19Z</dcterms:created>
  <dcterms:modified xsi:type="dcterms:W3CDTF">2018-09-18T14:23:06Z</dcterms:modified>
</cp:coreProperties>
</file>